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536" r:id="rId2"/>
    <p:sldId id="537" r:id="rId3"/>
    <p:sldId id="378" r:id="rId4"/>
    <p:sldId id="294" r:id="rId5"/>
    <p:sldId id="760" r:id="rId6"/>
    <p:sldId id="295" r:id="rId7"/>
    <p:sldId id="759" r:id="rId8"/>
    <p:sldId id="386" r:id="rId9"/>
    <p:sldId id="348" r:id="rId10"/>
    <p:sldId id="387" r:id="rId11"/>
    <p:sldId id="388" r:id="rId12"/>
    <p:sldId id="389" r:id="rId13"/>
    <p:sldId id="275" r:id="rId14"/>
    <p:sldId id="761" r:id="rId15"/>
    <p:sldId id="379" r:id="rId16"/>
    <p:sldId id="380" r:id="rId17"/>
    <p:sldId id="323" r:id="rId18"/>
    <p:sldId id="390" r:id="rId19"/>
    <p:sldId id="757" r:id="rId20"/>
    <p:sldId id="297" r:id="rId21"/>
    <p:sldId id="762" r:id="rId22"/>
    <p:sldId id="763" r:id="rId23"/>
    <p:sldId id="298" r:id="rId24"/>
    <p:sldId id="764" r:id="rId25"/>
    <p:sldId id="765" r:id="rId26"/>
    <p:sldId id="300" r:id="rId27"/>
    <p:sldId id="301" r:id="rId28"/>
    <p:sldId id="302" r:id="rId29"/>
    <p:sldId id="303" r:id="rId30"/>
    <p:sldId id="395" r:id="rId31"/>
    <p:sldId id="538" r:id="rId32"/>
    <p:sldId id="539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4DE"/>
    <a:srgbClr val="82FB3B"/>
    <a:srgbClr val="FF67E7"/>
    <a:srgbClr val="AD9455"/>
    <a:srgbClr val="009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50"/>
    <p:restoredTop sz="94712"/>
  </p:normalViewPr>
  <p:slideViewPr>
    <p:cSldViewPr snapToGrid="0" snapToObjects="1">
      <p:cViewPr varScale="1">
        <p:scale>
          <a:sx n="95" d="100"/>
          <a:sy n="95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748A1-42D4-E149-866B-9293D261FBBF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64C4A-3430-C947-A1B5-71B1BF59E1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618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A205-B3EE-0242-9DEA-6D200394944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6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74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839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45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342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15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10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19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350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203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60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86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29107-36E2-4241-9C72-22257D829A27}" type="datetimeFigureOut">
              <a:rPr kumimoji="1" lang="ko-KR" altLang="en-US" smtClean="0"/>
              <a:t>2020. 6. 18.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3443D-AE23-084C-AAD2-230849123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00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6" y="585191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baseline="30000" dirty="0">
                <a:latin typeface="Arial"/>
                <a:cs typeface="Arial"/>
              </a:rPr>
              <a:t>11th</a:t>
            </a:r>
            <a:r>
              <a:rPr lang="en-US" altLang="ko-KR" b="1" dirty="0">
                <a:latin typeface="Arial"/>
                <a:cs typeface="Arial"/>
              </a:rPr>
              <a:t> Lecture														2020.  6. </a:t>
            </a:r>
            <a:r>
              <a:rPr lang="en-US" altLang="ko-KR" b="1">
                <a:latin typeface="Arial"/>
                <a:cs typeface="Arial"/>
              </a:rPr>
              <a:t>18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6826" y="3142122"/>
            <a:ext cx="4305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Protein Structure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1070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0"/>
            <a:ext cx="430328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8286" y="6116935"/>
            <a:ext cx="43188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Lee, Wu and Zhang </a:t>
            </a:r>
            <a:endParaRPr lang="en-US" altLang="ko-KR" sz="1100" dirty="0"/>
          </a:p>
          <a:p>
            <a:r>
              <a:rPr lang="en-US" altLang="ko-KR" sz="1100" dirty="0"/>
              <a:t>D.J. </a:t>
            </a:r>
            <a:r>
              <a:rPr lang="en-US" altLang="ko-KR" sz="1100" dirty="0" err="1"/>
              <a:t>Rigden</a:t>
            </a:r>
            <a:r>
              <a:rPr lang="en-US" altLang="ko-KR" sz="1100" dirty="0"/>
              <a:t> (ed.) </a:t>
            </a:r>
            <a:r>
              <a:rPr lang="en-US" altLang="ko-KR" sz="1100" i="1" dirty="0"/>
              <a:t>From Protein Structure to Function with Bioinformatics</a:t>
            </a:r>
            <a:r>
              <a:rPr lang="en-US" altLang="ko-KR" sz="1100" dirty="0"/>
              <a:t>, </a:t>
            </a:r>
          </a:p>
          <a:p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76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2100" y="6197600"/>
            <a:ext cx="610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boinc.bakerlab.org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rosetta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forum_thread.php?id</a:t>
            </a:r>
            <a:r>
              <a:rPr kumimoji="1" lang="en-US" altLang="ko-KR" dirty="0"/>
              <a:t>=5963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16000"/>
            <a:ext cx="8458200" cy="4813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43681-1451-9940-83D7-ADA4779FCDF0}"/>
              </a:ext>
            </a:extLst>
          </p:cNvPr>
          <p:cNvSpPr txBox="1"/>
          <p:nvPr/>
        </p:nvSpPr>
        <p:spPr>
          <a:xfrm>
            <a:off x="2595282" y="389965"/>
            <a:ext cx="420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Rosetta</a:t>
            </a:r>
            <a:r>
              <a:rPr kumimoji="1" lang="ko-KR" altLang="en-US" sz="2400" b="1" dirty="0"/>
              <a:t>에 의해서 예측된 구조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5153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52800" y="466901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한계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800" y="1676400"/>
            <a:ext cx="82125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Arial" charset="0"/>
                <a:ea typeface="Arial" charset="0"/>
                <a:cs typeface="Arial" charset="0"/>
              </a:rPr>
              <a:t>계산양을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 줄이기 위하여 구조 라이브러리의 조합을 사용했지만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 여전히 계산에 </a:t>
            </a:r>
            <a:endParaRPr kumimoji="1" lang="en-US" altLang="ko-KR" b="1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너무 많은 시간이 걸림</a:t>
            </a:r>
            <a:endParaRPr kumimoji="1" lang="en-US" altLang="ko-KR" b="1" dirty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ko-KR" dirty="0"/>
          </a:p>
          <a:p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예측 가능한 단백질의 크기 한계</a:t>
            </a:r>
            <a:endParaRPr kumimoji="1" lang="en-US" altLang="ko-KR" b="1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100-200 residues</a:t>
            </a:r>
          </a:p>
          <a:p>
            <a:endParaRPr kumimoji="1" lang="en-US" altLang="ko-KR" b="1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얼마나 정확해야 실용적으로 쓸모가 있나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?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ko-KR" dirty="0"/>
          </a:p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Current State-of Art prediction is within 2-3 </a:t>
            </a:r>
            <a:r>
              <a:rPr lang="da-DK" altLang="ko-KR" dirty="0">
                <a:latin typeface="Arial" charset="0"/>
                <a:ea typeface="Arial" charset="0"/>
                <a:cs typeface="Arial" charset="0"/>
              </a:rPr>
              <a:t>Å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with experimental Model</a:t>
            </a:r>
          </a:p>
          <a:p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5069" y="4250179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root-mean-square deviation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RMSD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4538722"/>
            <a:ext cx="5321300" cy="1179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1977" y="5822399"/>
            <a:ext cx="886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어떤 용도 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단백질의 기능 유추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?)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 에는 쓸모가 있으나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kumimoji="1" lang="ko-KR" altLang="en-US" b="1" dirty="0">
                <a:latin typeface="Arial" charset="0"/>
                <a:ea typeface="Arial" charset="0"/>
                <a:cs typeface="Arial" charset="0"/>
              </a:rPr>
              <a:t> 다른 용도에는 쓸모가 </a:t>
            </a:r>
            <a:r>
              <a:rPr kumimoji="1" lang="ko-KR" altLang="en-US" b="1" dirty="0" err="1">
                <a:latin typeface="Arial" charset="0"/>
                <a:ea typeface="Arial" charset="0"/>
                <a:cs typeface="Arial" charset="0"/>
              </a:rPr>
              <a:t>없을수도</a:t>
            </a:r>
            <a:endParaRPr kumimoji="1" lang="ko-KR" alt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6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6306" y="146413"/>
            <a:ext cx="469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구조 예측을 위한 다른 정보 이용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3" y="1234108"/>
            <a:ext cx="7335078" cy="4811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5647" y="6488668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Marks et al., Nature Biotechnology 2012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C8019-39E5-F04D-8390-DC1BA0A42FAD}"/>
              </a:ext>
            </a:extLst>
          </p:cNvPr>
          <p:cNvSpPr txBox="1"/>
          <p:nvPr/>
        </p:nvSpPr>
        <p:spPr>
          <a:xfrm>
            <a:off x="576996" y="790811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서열의 보존 정도와 구조와의 관계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8A8EE-70BB-3042-A2F3-31A37A14E949}"/>
              </a:ext>
            </a:extLst>
          </p:cNvPr>
          <p:cNvSpPr txBox="1"/>
          <p:nvPr/>
        </p:nvSpPr>
        <p:spPr>
          <a:xfrm>
            <a:off x="576996" y="3913094"/>
            <a:ext cx="804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단백질에서</a:t>
            </a:r>
            <a:r>
              <a:rPr kumimoji="1" lang="ko-KR" altLang="en-US" dirty="0"/>
              <a:t> 상호작용을 하는 두 개의 잔기는 여러가지 </a:t>
            </a:r>
            <a:r>
              <a:rPr kumimoji="1" lang="ko-KR" altLang="en-US" dirty="0" err="1"/>
              <a:t>생물종에서</a:t>
            </a:r>
            <a:r>
              <a:rPr kumimoji="1" lang="ko-KR" altLang="en-US" dirty="0"/>
              <a:t> 같이 변화함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804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DAFF0E-1DA1-1549-AAD0-274D92D755F5}"/>
              </a:ext>
            </a:extLst>
          </p:cNvPr>
          <p:cNvSpPr txBox="1"/>
          <p:nvPr/>
        </p:nvSpPr>
        <p:spPr>
          <a:xfrm>
            <a:off x="2298219" y="131905"/>
            <a:ext cx="5892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다중 서열 정렬 </a:t>
            </a:r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(MSA)</a:t>
            </a:r>
            <a:r>
              <a:rPr kumimoji="1" lang="ko-KR" altLang="en-US" sz="2400" b="1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 이용한 구조 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69A74-63FA-3148-A98E-FF55164772F1}"/>
              </a:ext>
            </a:extLst>
          </p:cNvPr>
          <p:cNvSpPr txBox="1"/>
          <p:nvPr/>
        </p:nvSpPr>
        <p:spPr>
          <a:xfrm>
            <a:off x="294607" y="1250576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다중</a:t>
            </a:r>
            <a:r>
              <a:rPr kumimoji="1" lang="ko-KR" altLang="en-US" b="1" dirty="0"/>
              <a:t> 서열 정렬을 수행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EF193-AFFF-D240-B9D5-4A3DD4F98DFB}"/>
              </a:ext>
            </a:extLst>
          </p:cNvPr>
          <p:cNvSpPr txBox="1"/>
          <p:nvPr/>
        </p:nvSpPr>
        <p:spPr>
          <a:xfrm>
            <a:off x="294607" y="2092248"/>
            <a:ext cx="84707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아미노산</a:t>
            </a:r>
            <a:r>
              <a:rPr kumimoji="1" lang="ko-KR" altLang="en-US" b="1" dirty="0"/>
              <a:t> 중에서 같이 변화하는 </a:t>
            </a:r>
            <a:r>
              <a:rPr kumimoji="1" lang="en-US" altLang="ko-KR" b="1" dirty="0"/>
              <a:t>(Covariation) </a:t>
            </a:r>
            <a:r>
              <a:rPr kumimoji="1" lang="ko-KR" altLang="en-US" b="1" dirty="0"/>
              <a:t>빈도가 가장 높은 아미노산 쌍을 선별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이를 이용하여 단백질에서 서로 상호작용을 하는 잔기를 선별함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endParaRPr kumimoji="1" lang="en-US" altLang="ko-Kore-KR" b="1" dirty="0"/>
          </a:p>
          <a:p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799D3-A15B-0440-A5A6-B0E69A26D68F}"/>
              </a:ext>
            </a:extLst>
          </p:cNvPr>
          <p:cNvSpPr txBox="1"/>
          <p:nvPr/>
        </p:nvSpPr>
        <p:spPr>
          <a:xfrm>
            <a:off x="1169894" y="5741895"/>
            <a:ext cx="735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이를</a:t>
            </a:r>
            <a:r>
              <a:rPr kumimoji="1" lang="ko-KR" altLang="en-US" b="1" dirty="0"/>
              <a:t> 단백질 내에서의 위치 고정 지점으로 사용하여 단백질 구조를 예측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635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" b="62613"/>
          <a:stretch/>
        </p:blipFill>
        <p:spPr>
          <a:xfrm>
            <a:off x="704573" y="495300"/>
            <a:ext cx="6967965" cy="571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8" b="19630"/>
          <a:stretch/>
        </p:blipFill>
        <p:spPr>
          <a:xfrm>
            <a:off x="1055838" y="114789"/>
            <a:ext cx="6616700" cy="6743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5647" y="6025634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Marks et al., Nature Biotechnology 2012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4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393700"/>
            <a:ext cx="7721600" cy="607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7800" y="64886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Hopf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et al., Cell 2012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062" y="56118"/>
            <a:ext cx="876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Arial" charset="0"/>
                <a:ea typeface="Arial" charset="0"/>
                <a:cs typeface="Arial" charset="0"/>
              </a:rPr>
              <a:t>De Novo Predicted 3D Models of Membrane Proteins with No Known Structure</a:t>
            </a:r>
            <a:endParaRPr kumimoji="1" lang="ko-KR" alt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99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406400"/>
            <a:ext cx="7315200" cy="3238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517900"/>
            <a:ext cx="6731324" cy="334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7800" y="64886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Hopf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et al., Cell 2012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539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4181" y="197187"/>
            <a:ext cx="715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동일한 방법론을 이용하여 </a:t>
            </a:r>
            <a:r>
              <a:rPr kumimoji="1" lang="ko-KR" altLang="en-US" sz="2400" b="1" dirty="0" err="1">
                <a:latin typeface="Arial" charset="0"/>
                <a:ea typeface="Arial" charset="0"/>
                <a:cs typeface="Arial" charset="0"/>
              </a:rPr>
              <a:t>단백질간</a:t>
            </a:r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 상호작용 예측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168400"/>
            <a:ext cx="8572500" cy="2425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054100"/>
            <a:ext cx="8533482" cy="462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7800" y="648866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Hopf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et al., </a:t>
            </a:r>
            <a:r>
              <a:rPr kumimoji="1" lang="en-US" altLang="ko-KR" dirty="0" err="1">
                <a:latin typeface="Arial" charset="0"/>
                <a:ea typeface="Arial" charset="0"/>
                <a:cs typeface="Arial" charset="0"/>
              </a:rPr>
              <a:t>eLife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 2014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EF71B4D-5B96-C749-8801-7922C25F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51"/>
            <a:ext cx="9144000" cy="4589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2E7CA-71CF-4149-9CF0-5128611ADC63}"/>
              </a:ext>
            </a:extLst>
          </p:cNvPr>
          <p:cNvSpPr txBox="1"/>
          <p:nvPr/>
        </p:nvSpPr>
        <p:spPr>
          <a:xfrm>
            <a:off x="3421685" y="300037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kumimoji="1" lang="en-US" altLang="ko-Kore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AlphaFold</a:t>
            </a:r>
            <a:r>
              <a:rPr kumimoji="1" lang="en-US" altLang="ko-Kore-KR" sz="28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kumimoji="1" lang="ko-Kore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76A87-D824-BD49-8402-4F591205290D}"/>
              </a:ext>
            </a:extLst>
          </p:cNvPr>
          <p:cNvSpPr txBox="1"/>
          <p:nvPr/>
        </p:nvSpPr>
        <p:spPr>
          <a:xfrm>
            <a:off x="183587" y="6408361"/>
            <a:ext cx="877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Predictions of Distance and torsion angles from MSA derived Deep Neural Networks</a:t>
            </a:r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D3708-BEDD-2E49-B7A2-CB88D2845859}"/>
              </a:ext>
            </a:extLst>
          </p:cNvPr>
          <p:cNvSpPr txBox="1"/>
          <p:nvPr/>
        </p:nvSpPr>
        <p:spPr>
          <a:xfrm>
            <a:off x="6172201" y="5850077"/>
            <a:ext cx="263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Senior et al., </a:t>
            </a:r>
            <a:r>
              <a:rPr kumimoji="1" lang="en-US" altLang="ko-Kore-KR" i="1" dirty="0"/>
              <a:t>Nature</a:t>
            </a:r>
            <a:r>
              <a:rPr kumimoji="1" lang="en-US" altLang="ko-Kore-KR" dirty="0"/>
              <a:t> 2020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0770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6657" y="290621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3390"/>
              </p:ext>
            </p:extLst>
          </p:nvPr>
        </p:nvGraphicFramePr>
        <p:xfrm>
          <a:off x="498441" y="936952"/>
          <a:ext cx="6876011" cy="498409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수치 계산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Numpy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및 통계처리 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:GO term enrichment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27539" y="244216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42955" y="462774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374452" y="5523619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724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48301" y="653534"/>
            <a:ext cx="3125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Homology Modeling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000" y="156106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단백질 구조는 서열보다 훨씬 보존되어 있음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2500" y="2082800"/>
            <a:ext cx="7658100" cy="3924300"/>
            <a:chOff x="736600" y="2082800"/>
            <a:chExt cx="7658100" cy="3924300"/>
          </a:xfrm>
        </p:grpSpPr>
        <p:pic>
          <p:nvPicPr>
            <p:cNvPr id="8" name="Picture 7" descr="Screenshot 2014-09-29 16.45.2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2082800"/>
              <a:ext cx="7658100" cy="38735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06045" y="563776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Identity = 4.7%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07315" y="2037834"/>
            <a:ext cx="3797300" cy="4305300"/>
            <a:chOff x="2082800" y="2159000"/>
            <a:chExt cx="3797300" cy="4305300"/>
          </a:xfrm>
        </p:grpSpPr>
        <p:pic>
          <p:nvPicPr>
            <p:cNvPr id="7" name="Picture 6" descr="P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800" y="2159000"/>
              <a:ext cx="3797300" cy="3797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50746" y="6094968"/>
              <a:ext cx="1279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RMSD=3.99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47700" y="6450568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단백질 구조가 밝혀진 먼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homolog</a:t>
            </a:r>
            <a:r>
              <a:rPr lang="ko-KR" altLang="en-US" dirty="0" err="1">
                <a:latin typeface="Arial" charset="0"/>
                <a:ea typeface="Arial" charset="0"/>
                <a:cs typeface="Arial" charset="0"/>
              </a:rPr>
              <a:t>를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이용하여 구조를 예측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0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73F689-120E-0F41-A8BE-1D1FBA44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6" y="1733550"/>
            <a:ext cx="8003700" cy="3806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E936E-08C8-EF41-AD35-9D930C7BCE20}"/>
              </a:ext>
            </a:extLst>
          </p:cNvPr>
          <p:cNvSpPr txBox="1"/>
          <p:nvPr/>
        </p:nvSpPr>
        <p:spPr>
          <a:xfrm>
            <a:off x="1603019" y="567373"/>
            <a:ext cx="6849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 charset="0"/>
                <a:ea typeface="Arial" charset="0"/>
                <a:cs typeface="Arial" charset="0"/>
              </a:rPr>
              <a:t>실험적으로 결정된 단백질 구조의 대폭적인 증가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23CC3-1179-AF46-A68C-265E52514146}"/>
              </a:ext>
            </a:extLst>
          </p:cNvPr>
          <p:cNvSpPr txBox="1"/>
          <p:nvPr/>
        </p:nvSpPr>
        <p:spPr>
          <a:xfrm>
            <a:off x="2067088" y="5895004"/>
            <a:ext cx="5921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자신의</a:t>
            </a:r>
            <a:r>
              <a:rPr kumimoji="1" lang="ko-KR" altLang="en-US" b="1" dirty="0"/>
              <a:t> 관심 단백질의 구조가 밝혀지지 않았더라도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점점 상동 단백질의 구조가 밝혀질 확률이 높아지고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095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69F46C9-296D-3D40-858C-420827905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7" y="867083"/>
            <a:ext cx="7957201" cy="5123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76D5D113-B7B9-8A4A-9523-62AE88F73152}"/>
              </a:ext>
            </a:extLst>
          </p:cNvPr>
          <p:cNvSpPr/>
          <p:nvPr/>
        </p:nvSpPr>
        <p:spPr>
          <a:xfrm>
            <a:off x="1468591" y="255704"/>
            <a:ext cx="7430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Arial"/>
                <a:cs typeface="Arial"/>
              </a:rPr>
              <a:t>어느 정도의 </a:t>
            </a:r>
            <a:r>
              <a:rPr lang="ko-KR" altLang="en-US" sz="2400" b="1" dirty="0" err="1">
                <a:latin typeface="Arial"/>
                <a:cs typeface="Arial"/>
              </a:rPr>
              <a:t>상동성이</a:t>
            </a:r>
            <a:r>
              <a:rPr lang="ko-KR" altLang="en-US" sz="2400" b="1" dirty="0">
                <a:latin typeface="Arial"/>
                <a:cs typeface="Arial"/>
              </a:rPr>
              <a:t> 있어야 구조 예측이 가능한가</a:t>
            </a:r>
            <a:r>
              <a:rPr lang="en-US" altLang="ko-KR" sz="2400" b="1" dirty="0">
                <a:latin typeface="Arial"/>
                <a:cs typeface="Arial"/>
              </a:rPr>
              <a:t>?</a:t>
            </a:r>
            <a:r>
              <a:rPr lang="ko-KR" altLang="en-US" sz="2400" b="1" dirty="0">
                <a:latin typeface="Arial"/>
                <a:cs typeface="Arial"/>
              </a:rPr>
              <a:t> 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98BA2-F67D-5243-B4DD-EE3659EA2B4C}"/>
              </a:ext>
            </a:extLst>
          </p:cNvPr>
          <p:cNvSpPr txBox="1"/>
          <p:nvPr/>
        </p:nvSpPr>
        <p:spPr>
          <a:xfrm>
            <a:off x="1005234" y="6140630"/>
            <a:ext cx="8138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알려진</a:t>
            </a:r>
            <a:r>
              <a:rPr kumimoji="1" lang="ko-KR" altLang="en-US" dirty="0"/>
              <a:t> 구조와 </a:t>
            </a:r>
            <a:r>
              <a:rPr kumimoji="1" lang="en-US" altLang="ko-KR" dirty="0"/>
              <a:t>align</a:t>
            </a:r>
            <a:r>
              <a:rPr kumimoji="1" lang="ko-KR" altLang="en-US" dirty="0"/>
              <a:t>이 된 길이가 길수록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상동성이</a:t>
            </a:r>
            <a:r>
              <a:rPr kumimoji="1" lang="ko-KR" altLang="en-US" dirty="0"/>
              <a:t> 낮아도 구조 예측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알려진 구조와 </a:t>
            </a:r>
            <a:r>
              <a:rPr kumimoji="1" lang="en-US" altLang="ko-KR" dirty="0"/>
              <a:t>align</a:t>
            </a:r>
            <a:r>
              <a:rPr kumimoji="1" lang="ko-KR" altLang="en-US" dirty="0"/>
              <a:t>이 된 길이가 작으면 </a:t>
            </a:r>
            <a:r>
              <a:rPr kumimoji="1" lang="ko-KR" altLang="en-US" dirty="0" err="1"/>
              <a:t>상동성이</a:t>
            </a:r>
            <a:r>
              <a:rPr kumimoji="1" lang="ko-KR" altLang="en-US" dirty="0"/>
              <a:t> 높지 않으면 구조 예측 어려움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648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5001" y="659368"/>
            <a:ext cx="4408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Steps in Homology Modeling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500" y="1501859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현재까지 알려진 단백질 구조와 자신의 단백질 검색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7300" y="2022559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BLAST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/PSI-BLAST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HMMER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HHpred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(HMM-HMM Search)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7800" y="355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37C71-3953-B84E-ACA5-DD8C4ED0B1A8}"/>
              </a:ext>
            </a:extLst>
          </p:cNvPr>
          <p:cNvSpPr txBox="1"/>
          <p:nvPr/>
        </p:nvSpPr>
        <p:spPr>
          <a:xfrm>
            <a:off x="964660" y="3786481"/>
            <a:ext cx="77508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자신의 관심 단백질과 </a:t>
            </a:r>
            <a:r>
              <a:rPr kumimoji="1" lang="ko-KR" altLang="en-US" b="1" dirty="0" err="1"/>
              <a:t>상동성이</a:t>
            </a:r>
            <a:r>
              <a:rPr kumimoji="1" lang="ko-KR" altLang="en-US" b="1" dirty="0"/>
              <a:t> 높은 단백질의 구조가 있다면 상관없으나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그렇지 않을 경우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약간의 유사성을 가진 단백질 구조를 어떻게 찾아내느냐</a:t>
            </a:r>
            <a:r>
              <a:rPr kumimoji="1" lang="en-US" altLang="ko-KR" b="1" dirty="0"/>
              <a:t>?</a:t>
            </a:r>
          </a:p>
          <a:p>
            <a:endParaRPr kumimoji="1" lang="en-US" altLang="ko-KR" b="1" dirty="0"/>
          </a:p>
          <a:p>
            <a:r>
              <a:rPr kumimoji="1" lang="ko-KR" altLang="en-US" dirty="0"/>
              <a:t>가 </a:t>
            </a:r>
            <a:r>
              <a:rPr kumimoji="1" lang="en-US" altLang="ko-KR" dirty="0"/>
              <a:t>Homology Modeling</a:t>
            </a:r>
            <a:r>
              <a:rPr kumimoji="1" lang="ko-KR" altLang="en-US" dirty="0"/>
              <a:t>의 핵심이 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72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FDA135-4CEB-664D-998B-1AAED2524610}"/>
              </a:ext>
            </a:extLst>
          </p:cNvPr>
          <p:cNvSpPr/>
          <p:nvPr/>
        </p:nvSpPr>
        <p:spPr>
          <a:xfrm>
            <a:off x="2283855" y="522418"/>
            <a:ext cx="4128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Plain BLAST is not enough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42BBE-8ABC-7842-A998-9650A6984F89}"/>
              </a:ext>
            </a:extLst>
          </p:cNvPr>
          <p:cNvSpPr txBox="1"/>
          <p:nvPr/>
        </p:nvSpPr>
        <p:spPr>
          <a:xfrm>
            <a:off x="346096" y="1594610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일반적인 단백질은 서열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서열 데이터베이스 검색 </a:t>
            </a:r>
            <a:endParaRPr kumimoji="1"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1C236-BE85-9F41-89CD-857CB19D78D8}"/>
              </a:ext>
            </a:extLst>
          </p:cNvPr>
          <p:cNvSpPr txBox="1"/>
          <p:nvPr/>
        </p:nvSpPr>
        <p:spPr>
          <a:xfrm>
            <a:off x="844569" y="2251303"/>
            <a:ext cx="7454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이것보다 서열과 </a:t>
            </a:r>
            <a:r>
              <a:rPr kumimoji="1" lang="ko-KR" altLang="en-US" dirty="0" err="1"/>
              <a:t>상동성이</a:t>
            </a:r>
            <a:r>
              <a:rPr kumimoji="1" lang="ko-KR" altLang="en-US" dirty="0"/>
              <a:t> 있는 단백질의 </a:t>
            </a:r>
            <a:r>
              <a:rPr kumimoji="1" lang="en-US" altLang="ko-KR" dirty="0"/>
              <a:t>Alignment (Profile)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endParaRPr kumimoji="1" lang="en-US" altLang="ko-KR" dirty="0"/>
          </a:p>
          <a:p>
            <a:r>
              <a:rPr kumimoji="1" lang="ko-KR" altLang="en-US" dirty="0"/>
              <a:t>검색을 수행하면 좀 더 </a:t>
            </a:r>
            <a:r>
              <a:rPr kumimoji="1" lang="ko-KR" altLang="en-US" dirty="0" err="1"/>
              <a:t>상동성이</a:t>
            </a:r>
            <a:r>
              <a:rPr kumimoji="1" lang="ko-KR" altLang="en-US" dirty="0"/>
              <a:t> 낮은 모델을 찾아낼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ECAD4-1F49-A947-AF76-CD982F4F69AC}"/>
              </a:ext>
            </a:extLst>
          </p:cNvPr>
          <p:cNvSpPr txBox="1"/>
          <p:nvPr/>
        </p:nvSpPr>
        <p:spPr>
          <a:xfrm>
            <a:off x="333581" y="3071105"/>
            <a:ext cx="102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 </a:t>
            </a:r>
            <a:r>
              <a:rPr kumimoji="1" lang="en-US" altLang="ko-KR" b="1" dirty="0" err="1"/>
              <a:t>HHPred</a:t>
            </a:r>
            <a:r>
              <a:rPr kumimoji="1" lang="en-US" altLang="ko-KR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FB98E6-145B-6D4A-87BE-3B27B73E6943}"/>
              </a:ext>
            </a:extLst>
          </p:cNvPr>
          <p:cNvSpPr txBox="1"/>
          <p:nvPr/>
        </p:nvSpPr>
        <p:spPr>
          <a:xfrm>
            <a:off x="1803018" y="3146404"/>
            <a:ext cx="460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toolkit.tuebingen.mpg.de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hhpred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B1889E-8CB7-504F-B316-536C029E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D4D3CDF7-8EB5-9048-9447-12B95137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1" y="3574493"/>
            <a:ext cx="4572000" cy="27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2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2FFB29-3124-4F46-B0E1-54FCBE92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59" y="743851"/>
            <a:ext cx="4962030" cy="5370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547D39-A464-CE44-9556-27339E1D0D55}"/>
              </a:ext>
            </a:extLst>
          </p:cNvPr>
          <p:cNvSpPr txBox="1"/>
          <p:nvPr/>
        </p:nvSpPr>
        <p:spPr>
          <a:xfrm>
            <a:off x="5459505" y="2518863"/>
            <a:ext cx="38988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dirty="0"/>
              <a:t>검색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서열로부터</a:t>
            </a:r>
            <a:r>
              <a:rPr kumimoji="1" lang="ko-KR" altLang="en-US" dirty="0"/>
              <a:t> 출발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이미 정의되어 있는 서열 </a:t>
            </a:r>
            <a:r>
              <a:rPr kumimoji="1" lang="en-US" altLang="ko-KR" dirty="0"/>
              <a:t>MSA</a:t>
            </a:r>
          </a:p>
          <a:p>
            <a:r>
              <a:rPr kumimoji="1" lang="en-US" altLang="ko-KR" dirty="0"/>
              <a:t>(HMM) </a:t>
            </a:r>
            <a:r>
              <a:rPr kumimoji="1" lang="ko-KR" altLang="en-US" dirty="0"/>
              <a:t>중 어떤 것이 제일 적절한지를</a:t>
            </a:r>
            <a:endParaRPr kumimoji="1" lang="en-US" altLang="ko-KR" dirty="0"/>
          </a:p>
          <a:p>
            <a:r>
              <a:rPr kumimoji="1" lang="ko-KR" altLang="en-US" dirty="0"/>
              <a:t>검색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선택된 </a:t>
            </a:r>
            <a:r>
              <a:rPr kumimoji="1" lang="en-US" altLang="ko-KR" dirty="0"/>
              <a:t>HMM</a:t>
            </a:r>
            <a:r>
              <a:rPr kumimoji="1" lang="ko-KR" altLang="en-US" dirty="0"/>
              <a:t>을 이용하여 </a:t>
            </a:r>
            <a:r>
              <a:rPr kumimoji="1" lang="en-US" altLang="ko-KR" dirty="0"/>
              <a:t>HMM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</a:p>
          <a:p>
            <a:r>
              <a:rPr kumimoji="1" lang="ko-KR" altLang="en-US" dirty="0"/>
              <a:t>검색 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19617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5500" y="1576001"/>
            <a:ext cx="769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Sequence homology and Protein Structure quality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da-DK" dirty="0">
                <a:latin typeface="Arial" charset="0"/>
                <a:ea typeface="Arial" charset="0"/>
                <a:cs typeface="Arial" charset="0"/>
              </a:rPr>
              <a:t>Template 1: 93% id, 3.5 Å   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vs</a:t>
            </a:r>
            <a:r>
              <a:rPr lang="da-DK" dirty="0">
                <a:latin typeface="Arial" charset="0"/>
                <a:ea typeface="Arial" charset="0"/>
                <a:cs typeface="Arial" charset="0"/>
              </a:rPr>
              <a:t>     Template 2: 90% id, 1.5 Å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3855" y="522418"/>
            <a:ext cx="3340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Selection of Template</a:t>
            </a:r>
          </a:p>
        </p:txBody>
      </p:sp>
      <p:sp>
        <p:nvSpPr>
          <p:cNvPr id="7" name="Oval 6"/>
          <p:cNvSpPr/>
          <p:nvPr/>
        </p:nvSpPr>
        <p:spPr>
          <a:xfrm>
            <a:off x="4049713" y="2037666"/>
            <a:ext cx="2692400" cy="6223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85646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Better to choose High resolution structure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25500" y="3364341"/>
            <a:ext cx="5689600" cy="1605350"/>
            <a:chOff x="825500" y="3364341"/>
            <a:chExt cx="5689600" cy="1605350"/>
          </a:xfrm>
        </p:grpSpPr>
        <p:pic>
          <p:nvPicPr>
            <p:cNvPr id="10" name="Picture 7" descr="w1"/>
            <p:cNvPicPr>
              <a:picLocks noChangeAspect="1" noChangeArrowheads="1"/>
            </p:cNvPicPr>
            <p:nvPr/>
          </p:nvPicPr>
          <p:blipFill>
            <a:blip r:embed="rId2">
              <a:lum bright="6000" contras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88" y="3364341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w1"/>
            <p:cNvPicPr>
              <a:picLocks noChangeAspect="1" noChangeArrowheads="1"/>
            </p:cNvPicPr>
            <p:nvPr/>
          </p:nvPicPr>
          <p:blipFill>
            <a:blip r:embed="rId3">
              <a:lum bright="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2688" y="3364341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 descr="w3"/>
            <p:cNvPicPr>
              <a:picLocks noChangeAspect="1" noChangeArrowheads="1"/>
            </p:cNvPicPr>
            <p:nvPr/>
          </p:nvPicPr>
          <p:blipFill>
            <a:blip r:embed="rId4">
              <a:lum bright="18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188" y="3364727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w4"/>
            <p:cNvPicPr>
              <a:picLocks noChangeAspect="1" noChangeArrowheads="1"/>
            </p:cNvPicPr>
            <p:nvPr/>
          </p:nvPicPr>
          <p:blipFill>
            <a:blip r:embed="rId5">
              <a:lum bright="6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0" y="3376226"/>
              <a:ext cx="1293812" cy="121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1090613" y="4581954"/>
              <a:ext cx="649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>
                  <a:latin typeface="Arial" charset="0"/>
                  <a:ea typeface="Arial" charset="0"/>
                  <a:cs typeface="Arial" charset="0"/>
                </a:rPr>
                <a:t>4 </a:t>
              </a:r>
              <a:r>
                <a:rPr lang="en-GB" dirty="0" err="1">
                  <a:latin typeface="Arial" charset="0"/>
                  <a:ea typeface="Arial" charset="0"/>
                  <a:cs typeface="Arial" charset="0"/>
                </a:rPr>
                <a:t>Å</a:t>
              </a:r>
              <a:endParaRPr lang="en-GB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049713" y="4593840"/>
              <a:ext cx="6492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>
                  <a:latin typeface="Arial" charset="0"/>
                  <a:ea typeface="Arial" charset="0"/>
                  <a:cs typeface="Arial" charset="0"/>
                </a:rPr>
                <a:t>2 </a:t>
              </a:r>
              <a:r>
                <a:rPr lang="en-GB" dirty="0" err="1">
                  <a:latin typeface="Arial" charset="0"/>
                  <a:ea typeface="Arial" charset="0"/>
                  <a:cs typeface="Arial" charset="0"/>
                </a:rPr>
                <a:t>Å</a:t>
              </a:r>
              <a:endParaRPr lang="en-GB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2605350" y="4593839"/>
              <a:ext cx="649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>
                  <a:latin typeface="Arial" charset="0"/>
                  <a:ea typeface="Arial" charset="0"/>
                  <a:cs typeface="Arial" charset="0"/>
                </a:rPr>
                <a:t>3 </a:t>
              </a:r>
              <a:r>
                <a:rPr lang="en-GB" dirty="0" err="1">
                  <a:latin typeface="Arial" charset="0"/>
                  <a:ea typeface="Arial" charset="0"/>
                  <a:cs typeface="Arial" charset="0"/>
                </a:rPr>
                <a:t>Å</a:t>
              </a:r>
              <a:endParaRPr lang="en-GB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5624513" y="4602979"/>
              <a:ext cx="6492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>
                  <a:latin typeface="Arial" charset="0"/>
                  <a:ea typeface="Arial" charset="0"/>
                  <a:cs typeface="Arial" charset="0"/>
                </a:rPr>
                <a:t>1 </a:t>
              </a:r>
              <a:r>
                <a:rPr lang="en-GB" dirty="0" err="1">
                  <a:latin typeface="Arial" charset="0"/>
                  <a:ea typeface="Arial" charset="0"/>
                  <a:cs typeface="Arial" charset="0"/>
                </a:rPr>
                <a:t>Å</a:t>
              </a:r>
              <a:endParaRPr lang="en-GB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03288" y="5434568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NMR or X-ray Crystallography?</a:t>
            </a:r>
          </a:p>
        </p:txBody>
      </p:sp>
      <p:sp>
        <p:nvSpPr>
          <p:cNvPr id="19" name="Oval 18"/>
          <p:cNvSpPr/>
          <p:nvPr/>
        </p:nvSpPr>
        <p:spPr>
          <a:xfrm>
            <a:off x="1638300" y="5295900"/>
            <a:ext cx="2565400" cy="6223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36700" y="6014135"/>
            <a:ext cx="713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www.cbs.dtu.dk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/courses/27614/Lectures/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TBlicher_Homology_Modelling.ppt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1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8" grpId="0"/>
      <p:bldP spid="19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1RJ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r="23622"/>
          <a:stretch>
            <a:fillRect/>
          </a:stretch>
        </p:blipFill>
        <p:spPr bwMode="auto">
          <a:xfrm>
            <a:off x="5093169" y="1414463"/>
            <a:ext cx="32146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6600" y="6108700"/>
            <a:ext cx="806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www.cbs.dtu.dk</a:t>
            </a:r>
            <a:r>
              <a:rPr lang="en-US" dirty="0"/>
              <a:t>/courses/27614/Lectures/</a:t>
            </a:r>
            <a:r>
              <a:rPr lang="en-US" dirty="0" err="1"/>
              <a:t>TBlicher_Homology_Modelling.ppt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71155" y="830561"/>
            <a:ext cx="5001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If NMR structure is only options..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917700"/>
            <a:ext cx="6327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Typical NMR structure is ensemble of several conformations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Better to remove flexible regions..</a:t>
            </a:r>
          </a:p>
        </p:txBody>
      </p:sp>
    </p:spTree>
    <p:extLst>
      <p:ext uri="{BB962C8B-B14F-4D97-AF65-F5344CB8AC3E}">
        <p14:creationId xmlns:p14="http://schemas.microsoft.com/office/powerpoint/2010/main" val="286640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6077" y="572909"/>
            <a:ext cx="3758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Alignment and Modeling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3744" y="1493838"/>
            <a:ext cx="6649026" cy="2360923"/>
            <a:chOff x="596900" y="2249548"/>
            <a:chExt cx="6649026" cy="2360923"/>
          </a:xfrm>
        </p:grpSpPr>
        <p:sp>
          <p:nvSpPr>
            <p:cNvPr id="6" name="TextBox 5"/>
            <p:cNvSpPr txBox="1"/>
            <p:nvPr/>
          </p:nvSpPr>
          <p:spPr>
            <a:xfrm>
              <a:off x="596900" y="2249548"/>
              <a:ext cx="6649026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 New"/>
                  <a:cs typeface="Courier New"/>
                </a:rPr>
                <a:t>&gt;gi|6513841|gb|AAD01939.2| </a:t>
              </a:r>
              <a:r>
                <a:rPr lang="en-US" sz="1200" dirty="0" err="1">
                  <a:latin typeface="Courier New"/>
                  <a:cs typeface="Courier New"/>
                </a:rPr>
                <a:t>homeobox</a:t>
              </a:r>
              <a:r>
                <a:rPr lang="en-US" sz="1200" dirty="0">
                  <a:latin typeface="Courier New"/>
                  <a:cs typeface="Courier New"/>
                </a:rPr>
                <a:t> protein HOXA7 [Homo sapiens]</a:t>
              </a:r>
            </a:p>
            <a:p>
              <a:r>
                <a:rPr lang="en-US" sz="1200" dirty="0">
                  <a:latin typeface="Courier New"/>
                  <a:cs typeface="Courier New"/>
                </a:rPr>
                <a:t>MSSSYYVNALFSKYTAGTSLFQNAEPTSCSFAPNSQRSGYGAGAGAFASTVPGLYNVNSPLYQSPFASGY</a:t>
              </a:r>
            </a:p>
            <a:p>
              <a:r>
                <a:rPr lang="en-US" sz="1200" dirty="0">
                  <a:latin typeface="Courier New"/>
                  <a:cs typeface="Courier New"/>
                </a:rPr>
                <a:t>GLGADAYGNLPCASYDQNIPGLCSDLAKGACDKTDEGALHGAAEANFR</a:t>
              </a:r>
              <a:r>
                <a:rPr lang="en-US" sz="1200" b="1" dirty="0">
                  <a:solidFill>
                    <a:srgbClr val="FF0000"/>
                  </a:solidFill>
                  <a:latin typeface="Courier New"/>
                  <a:cs typeface="Courier New"/>
                </a:rPr>
                <a:t>IYPWMRSSGPDRKRGRQTYTRY</a:t>
              </a:r>
            </a:p>
            <a:p>
              <a:r>
                <a:rPr lang="en-US" sz="1200" b="1" dirty="0">
                  <a:solidFill>
                    <a:srgbClr val="FF0000"/>
                  </a:solidFill>
                  <a:latin typeface="Courier New"/>
                  <a:cs typeface="Courier New"/>
                </a:rPr>
                <a:t>QTLELEKEFHFNRYLTRRRRIEIAHALCLTERQVKIWFQNRRMKWKKEHKDEG</a:t>
              </a:r>
              <a:r>
                <a:rPr lang="en-US" sz="1200" dirty="0">
                  <a:latin typeface="Courier New"/>
                  <a:cs typeface="Courier New"/>
                </a:rPr>
                <a:t>PTAAAAPEGAVPSAAAT</a:t>
              </a:r>
            </a:p>
            <a:p>
              <a:r>
                <a:rPr lang="en-US" sz="1200" dirty="0">
                  <a:latin typeface="Courier New"/>
                  <a:cs typeface="Courier New"/>
                </a:rPr>
                <a:t>AAADKADEEDDDEEEEDEEE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6900" y="3333198"/>
              <a:ext cx="6110329" cy="127727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urier New"/>
                  <a:cs typeface="Courier New"/>
                </a:rPr>
                <a:t>&gt;gi|34398398|gb|AAQ67266.1| </a:t>
              </a:r>
              <a:r>
                <a:rPr lang="en-US" sz="1100" dirty="0" err="1">
                  <a:latin typeface="Courier New"/>
                  <a:cs typeface="Courier New"/>
                </a:rPr>
                <a:t>antennapedia</a:t>
              </a:r>
              <a:r>
                <a:rPr lang="en-US" sz="1100" dirty="0">
                  <a:latin typeface="Courier New"/>
                  <a:cs typeface="Courier New"/>
                </a:rPr>
                <a:t> [Drosophila </a:t>
              </a:r>
              <a:r>
                <a:rPr lang="en-US" sz="1100" dirty="0" err="1">
                  <a:latin typeface="Courier New"/>
                  <a:cs typeface="Courier New"/>
                </a:rPr>
                <a:t>virilis</a:t>
              </a:r>
              <a:r>
                <a:rPr lang="en-US" sz="1100" dirty="0">
                  <a:latin typeface="Courier New"/>
                  <a:cs typeface="Courier New"/>
                </a:rPr>
                <a:t>]</a:t>
              </a:r>
            </a:p>
            <a:p>
              <a:r>
                <a:rPr lang="en-US" sz="1100" dirty="0">
                  <a:latin typeface="Courier New"/>
                  <a:cs typeface="Courier New"/>
                </a:rPr>
                <a:t>MTMSTNNCESMTSYFTNSYMGADMHHGHYPGNGVTDLDAQQMHHYSQNPNQQGNMPYPRFPPYDRMPYYN</a:t>
              </a:r>
            </a:p>
            <a:p>
              <a:r>
                <a:rPr lang="en-US" sz="1100" dirty="0">
                  <a:latin typeface="Courier New"/>
                  <a:cs typeface="Courier New"/>
                </a:rPr>
                <a:t>GQGMDQQQQQHQGYSRPDSPSSQVGGVMPQAQTNGQLVSVAQQQQQTQQQQQAQTQQQQAQQAPLQQQQH</a:t>
              </a:r>
            </a:p>
            <a:p>
              <a:r>
                <a:rPr lang="en-US" sz="1100" dirty="0">
                  <a:latin typeface="Courier New"/>
                  <a:cs typeface="Courier New"/>
                </a:rPr>
                <a:t>PQVTQQVTHPQQQQPVVYASCKLQAAVGGLGMVQEGGSPPLVDQMGGHHMNAQMTLPHHMGHPQAQLGYT</a:t>
              </a:r>
            </a:p>
            <a:p>
              <a:r>
                <a:rPr lang="en-US" sz="1100" dirty="0">
                  <a:latin typeface="Courier New"/>
                  <a:cs typeface="Courier New"/>
                </a:rPr>
                <a:t>DVGVPDVTEVHQNHHNMGMYGQQQTGVPPVVAPPQAMMHPGAGQGPPQMHQGHPGQHTPPSQNPSSQSSG</a:t>
              </a:r>
            </a:p>
            <a:p>
              <a:r>
                <a:rPr lang="en-US" sz="1100" dirty="0">
                  <a:latin typeface="Courier New"/>
                  <a:cs typeface="Courier New"/>
                </a:rPr>
                <a:t>MPSP</a:t>
              </a:r>
              <a:r>
                <a:rPr lang="en-US" sz="1100" b="1" dirty="0">
                  <a:solidFill>
                    <a:srgbClr val="FF0000"/>
                  </a:solidFill>
                  <a:latin typeface="Courier New"/>
                  <a:cs typeface="Courier New"/>
                </a:rPr>
                <a:t>LYPWMRSQFGKCQERKRGRQTYTRYQTLELEKEFHFNRYLTRRRRIEIAHALCLTERQIKIWFQNR</a:t>
              </a:r>
            </a:p>
            <a:p>
              <a:r>
                <a:rPr lang="en-US" sz="1100" b="1" dirty="0">
                  <a:solidFill>
                    <a:srgbClr val="FF0000"/>
                  </a:solidFill>
                  <a:latin typeface="Courier New"/>
                  <a:cs typeface="Courier New"/>
                </a:rPr>
                <a:t>RMKWKKENKTKG</a:t>
              </a:r>
              <a:r>
                <a:rPr lang="en-US" sz="1100" dirty="0">
                  <a:latin typeface="Courier New"/>
                  <a:cs typeface="Courier New"/>
                </a:rPr>
                <a:t>EPGSGGEGDEITPPNSPQ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293960"/>
            <a:ext cx="77619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119 IYPWMRS---SGPDRKRGRQTYTRYQTLELEKEFHFNRYLTRRRRIEIAH    16</a:t>
            </a:r>
          </a:p>
          <a:p>
            <a:r>
              <a:rPr lang="en-US" sz="1600" dirty="0">
                <a:latin typeface="Courier"/>
                <a:cs typeface="Courier"/>
              </a:rPr>
              <a:t>    :||||||   ...:||||||||||||||||||||||||||||||||||||</a:t>
            </a:r>
          </a:p>
          <a:p>
            <a:r>
              <a:rPr lang="en-US" sz="1600" dirty="0">
                <a:latin typeface="Courier"/>
                <a:cs typeface="Courier"/>
              </a:rPr>
              <a:t>285 LYPWMRSQFGKCQERKRGRQTYTRYQTLELEKEFHFNRYLTRRRRIEIAH    334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166 ALCLTERQVKIWFQNRRMKWKKEHKDEG    193</a:t>
            </a:r>
          </a:p>
          <a:p>
            <a:r>
              <a:rPr lang="en-US" sz="1600" dirty="0">
                <a:latin typeface="Courier"/>
                <a:cs typeface="Courier"/>
              </a:rPr>
              <a:t>    ||||||||:||||||||||||||:|.:|</a:t>
            </a:r>
          </a:p>
          <a:p>
            <a:r>
              <a:rPr lang="en-US" sz="1600" dirty="0">
                <a:latin typeface="Courier"/>
                <a:cs typeface="Courier"/>
              </a:rPr>
              <a:t>335 ALCLTERQIKIWFQNRRMKWKKENKTKG    362</a:t>
            </a:r>
          </a:p>
        </p:txBody>
      </p:sp>
    </p:spTree>
    <p:extLst>
      <p:ext uri="{BB962C8B-B14F-4D97-AF65-F5344CB8AC3E}">
        <p14:creationId xmlns:p14="http://schemas.microsoft.com/office/powerpoint/2010/main" val="105255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800" y="1690460"/>
            <a:ext cx="77619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119 IYPWMRS---SGPDRKRGRQTYTRYQTLELEKEFHFNRYLTRRRRIEIAH    16</a:t>
            </a:r>
          </a:p>
          <a:p>
            <a:r>
              <a:rPr lang="en-US" sz="1600" dirty="0">
                <a:latin typeface="Courier"/>
                <a:cs typeface="Courier"/>
              </a:rPr>
              <a:t>    :||||||   ...:||||||||||||||||||||||||||||||||||||</a:t>
            </a:r>
          </a:p>
          <a:p>
            <a:r>
              <a:rPr lang="en-US" sz="1600" dirty="0">
                <a:latin typeface="Courier"/>
                <a:cs typeface="Courier"/>
              </a:rPr>
              <a:t>285 LYPWMRSQFGKCQERKRGRQTYTRYQTLELEKEFHFNRYLTRRRRIEIAH    334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166 ALCLTERQVKIWFQNRRMKWKKEHKDEG    193</a:t>
            </a:r>
          </a:p>
          <a:p>
            <a:r>
              <a:rPr lang="en-US" sz="1600" dirty="0">
                <a:latin typeface="Courier"/>
                <a:cs typeface="Courier"/>
              </a:rPr>
              <a:t>    ||||||||:||||||||||||||:|.:|</a:t>
            </a:r>
          </a:p>
          <a:p>
            <a:r>
              <a:rPr lang="en-US" sz="1600" dirty="0">
                <a:latin typeface="Courier"/>
                <a:cs typeface="Courier"/>
              </a:rPr>
              <a:t>335 ALCLTERQIKIWFQNRRMKWKKENKTKG    362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54100" y="2514600"/>
            <a:ext cx="7584161" cy="4394200"/>
            <a:chOff x="1054100" y="2514600"/>
            <a:chExt cx="7584161" cy="4394200"/>
          </a:xfrm>
        </p:grpSpPr>
        <p:pic>
          <p:nvPicPr>
            <p:cNvPr id="5" name="Picture 4" descr="DNA_box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r="27500" b="9792"/>
            <a:stretch/>
          </p:blipFill>
          <p:spPr>
            <a:xfrm>
              <a:off x="5689600" y="2829662"/>
              <a:ext cx="2948661" cy="4079138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1054100" y="2514600"/>
              <a:ext cx="6083300" cy="12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54100" y="3506342"/>
              <a:ext cx="3594100" cy="12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Bent Arrow 12"/>
            <p:cNvSpPr/>
            <p:nvPr/>
          </p:nvSpPr>
          <p:spPr>
            <a:xfrm flipV="1">
              <a:off x="3981450" y="3657600"/>
              <a:ext cx="1333500" cy="2374900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 flipV="1">
            <a:off x="1054100" y="1662558"/>
            <a:ext cx="6083300" cy="12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54100" y="2654300"/>
            <a:ext cx="3594100" cy="12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Up Arrow 16"/>
          <p:cNvSpPr/>
          <p:nvPr/>
        </p:nvSpPr>
        <p:spPr>
          <a:xfrm>
            <a:off x="3708400" y="736600"/>
            <a:ext cx="762000" cy="723900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5475" y="28714"/>
            <a:ext cx="46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5093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2566" y="359016"/>
            <a:ext cx="5250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rial"/>
                <a:cs typeface="Arial"/>
              </a:rPr>
              <a:t>실험적인 단백질 구조 규명은</a:t>
            </a:r>
            <a:r>
              <a:rPr lang="en-US" altLang="ko-KR" sz="2800" b="1" dirty="0">
                <a:latin typeface="Arial"/>
                <a:cs typeface="Arial"/>
              </a:rPr>
              <a:t>…</a:t>
            </a:r>
            <a:r>
              <a:rPr lang="ko-KR" altLang="en-US" sz="2800" b="1" dirty="0">
                <a:latin typeface="Arial"/>
                <a:cs typeface="Arial"/>
              </a:rPr>
              <a:t> 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687" y="1834321"/>
            <a:ext cx="4610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시간과 돈이 많이 드는 프로세스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87" y="2412909"/>
            <a:ext cx="903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charset="0"/>
                <a:ea typeface="Arial" charset="0"/>
                <a:cs typeface="Arial" charset="0"/>
              </a:rPr>
              <a:t>우리가 서열 정보만을 이용하여 단백질 구조를 예측할 수 있다면</a:t>
            </a:r>
            <a:r>
              <a:rPr kumimoji="1" lang="en-US" altLang="ko-KR" sz="2400" b="1" dirty="0">
                <a:latin typeface="Arial" charset="0"/>
                <a:ea typeface="Arial" charset="0"/>
                <a:cs typeface="Arial" charset="0"/>
              </a:rPr>
              <a:t>..</a:t>
            </a:r>
            <a:endParaRPr kumimoji="1"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0970" y="3078483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i="1" dirty="0">
                <a:latin typeface="Arial" charset="0"/>
                <a:ea typeface="Arial" charset="0"/>
                <a:cs typeface="Arial" charset="0"/>
              </a:rPr>
              <a:t>Ab initio </a:t>
            </a:r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Predictions</a:t>
            </a:r>
            <a:endParaRPr kumimoji="1"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7056" y="3054381"/>
            <a:ext cx="3584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Arial" charset="0"/>
                <a:ea typeface="Arial" charset="0"/>
                <a:cs typeface="Arial" charset="0"/>
              </a:rPr>
              <a:t>Template-based Predictions</a:t>
            </a:r>
            <a:endParaRPr kumimoji="1"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99A1C-D469-C640-A11C-BBAE42333858}"/>
              </a:ext>
            </a:extLst>
          </p:cNvPr>
          <p:cNvSpPr txBox="1"/>
          <p:nvPr/>
        </p:nvSpPr>
        <p:spPr>
          <a:xfrm>
            <a:off x="703538" y="3900025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기존의</a:t>
            </a:r>
            <a:r>
              <a:rPr kumimoji="1" lang="ko-KR" altLang="en-US" dirty="0"/>
              <a:t> 구조 정보에 의존하지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않은 구조 예측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8CAA3-B458-D749-8D86-501F92F59F07}"/>
              </a:ext>
            </a:extLst>
          </p:cNvPr>
          <p:cNvSpPr txBox="1"/>
          <p:nvPr/>
        </p:nvSpPr>
        <p:spPr>
          <a:xfrm>
            <a:off x="5221289" y="3900024"/>
            <a:ext cx="3113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기존의</a:t>
            </a:r>
            <a:r>
              <a:rPr kumimoji="1" lang="ko-KR" altLang="en-US" dirty="0"/>
              <a:t> 구조 정보에 기반하여</a:t>
            </a:r>
            <a:endParaRPr kumimoji="1" lang="en-US" altLang="ko-KR" dirty="0"/>
          </a:p>
          <a:p>
            <a:pPr algn="ctr"/>
            <a:r>
              <a:rPr kumimoji="1" lang="ko-KR" altLang="en-US" dirty="0" err="1"/>
              <a:t>상동성이</a:t>
            </a:r>
            <a:r>
              <a:rPr kumimoji="1" lang="ko-KR" altLang="en-US" dirty="0"/>
              <a:t> 있는 단백질 구조를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예측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7C778-6007-5349-A135-0806FB2B8C89}"/>
              </a:ext>
            </a:extLst>
          </p:cNvPr>
          <p:cNvSpPr txBox="1"/>
          <p:nvPr/>
        </p:nvSpPr>
        <p:spPr>
          <a:xfrm>
            <a:off x="1597412" y="4967788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Rosetta</a:t>
            </a:r>
          </a:p>
          <a:p>
            <a:r>
              <a:rPr kumimoji="1" lang="en-US" altLang="ko-Kore-KR" dirty="0" err="1"/>
              <a:t>Alphafold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42DDE-730A-1E4A-9A0B-D38F75C8B7FB}"/>
              </a:ext>
            </a:extLst>
          </p:cNvPr>
          <p:cNvSpPr txBox="1"/>
          <p:nvPr/>
        </p:nvSpPr>
        <p:spPr>
          <a:xfrm>
            <a:off x="6186887" y="4943946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Swiss-model </a:t>
            </a:r>
          </a:p>
          <a:p>
            <a:r>
              <a:rPr kumimoji="1" lang="en-US" altLang="ko-Kore-KR" dirty="0" err="1"/>
              <a:t>Modeller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41073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6077" y="572909"/>
            <a:ext cx="3837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Homology Modeling Tool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900" y="2997200"/>
            <a:ext cx="172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- Swiss-Model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0900" y="1588532"/>
            <a:ext cx="127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- </a:t>
            </a:r>
            <a:r>
              <a:rPr lang="en-US" b="1" dirty="0" err="1">
                <a:latin typeface="Arial"/>
                <a:cs typeface="Arial"/>
              </a:rPr>
              <a:t>Modeller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0900" y="4400034"/>
            <a:ext cx="117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- </a:t>
            </a:r>
            <a:r>
              <a:rPr lang="en-US" b="1" dirty="0" err="1">
                <a:latin typeface="Arial"/>
                <a:cs typeface="Arial"/>
              </a:rPr>
              <a:t>HHPred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6319" y="2222500"/>
            <a:ext cx="502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https://</a:t>
            </a:r>
            <a:r>
              <a:rPr lang="en-US" dirty="0" err="1">
                <a:latin typeface="Arial"/>
                <a:cs typeface="Arial"/>
              </a:rPr>
              <a:t>salilab.org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modeller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about_modeller.html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3485634"/>
            <a:ext cx="313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http://</a:t>
            </a:r>
            <a:r>
              <a:rPr lang="en-US" dirty="0" err="1">
                <a:latin typeface="Arial"/>
                <a:cs typeface="Arial"/>
              </a:rPr>
              <a:t>swissmodel.expasy.org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6000" y="5002768"/>
            <a:ext cx="406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http://</a:t>
            </a:r>
            <a:r>
              <a:rPr lang="en-US" dirty="0" err="1">
                <a:latin typeface="Arial"/>
                <a:cs typeface="Arial"/>
              </a:rPr>
              <a:t>toolkit.tuebingen.mpg.de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hhpred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57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2F1620-A059-8345-AACC-CABB2ECD1BD6}"/>
              </a:ext>
            </a:extLst>
          </p:cNvPr>
          <p:cNvSpPr/>
          <p:nvPr/>
        </p:nvSpPr>
        <p:spPr>
          <a:xfrm>
            <a:off x="2538735" y="495667"/>
            <a:ext cx="5091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/>
                <a:cs typeface="Arial"/>
              </a:rPr>
              <a:t>HHPred-Modeller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ko-KR" altLang="en-US" sz="2400" b="1" dirty="0" err="1">
                <a:latin typeface="Arial"/>
                <a:cs typeface="Arial"/>
              </a:rPr>
              <a:t>를</a:t>
            </a:r>
            <a:r>
              <a:rPr lang="ko-KR" altLang="en-US" sz="2400" b="1" dirty="0">
                <a:latin typeface="Arial"/>
                <a:cs typeface="Arial"/>
              </a:rPr>
              <a:t> 이용한 모델링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CE19E-564F-5E43-89EE-C31DE83BA778}"/>
              </a:ext>
            </a:extLst>
          </p:cNvPr>
          <p:cNvSpPr txBox="1"/>
          <p:nvPr/>
        </p:nvSpPr>
        <p:spPr>
          <a:xfrm>
            <a:off x="497541" y="1721224"/>
            <a:ext cx="466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https://covid-19.uniprot.org/</a:t>
            </a:r>
            <a:r>
              <a:rPr kumimoji="1" lang="en" altLang="ko-Kore-KR" dirty="0" err="1"/>
              <a:t>uniprotkb</a:t>
            </a:r>
            <a:r>
              <a:rPr kumimoji="1" lang="en" altLang="ko-Kore-KR" dirty="0"/>
              <a:t>/O15393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1AC5E-090D-7547-8079-9F40D12CD706}"/>
              </a:ext>
            </a:extLst>
          </p:cNvPr>
          <p:cNvSpPr txBox="1"/>
          <p:nvPr/>
        </p:nvSpPr>
        <p:spPr>
          <a:xfrm>
            <a:off x="497541" y="139039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대상 단백질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1B9C2-5327-3545-9420-7071AF005BC4}"/>
              </a:ext>
            </a:extLst>
          </p:cNvPr>
          <p:cNvSpPr txBox="1"/>
          <p:nvPr/>
        </p:nvSpPr>
        <p:spPr>
          <a:xfrm>
            <a:off x="753035" y="2420471"/>
            <a:ext cx="338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Transmembrane protease serine 2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F4455-C22C-434F-B1F5-2D722C52FACB}"/>
              </a:ext>
            </a:extLst>
          </p:cNvPr>
          <p:cNvSpPr txBox="1"/>
          <p:nvPr/>
        </p:nvSpPr>
        <p:spPr>
          <a:xfrm>
            <a:off x="1055595" y="3119718"/>
            <a:ext cx="73084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MALNSGSPPAIGPYYENHGYQPENPYPAQPTVVPTVYEVHPAQYYPSPVPQYAPRVLTQASNPVVCTQPKSPSGTVCTSKTKKALCITLTLGTFLVGAALAAGLLWKFMGSKCSNSGIECDSSGTCINPSNWCDGVSHCPGGEDENRCVRLYGPNFILQVYSSQRKSWHPVCQDDWNENYGRAACRDMGYKNNFYSSQGIVDDSGSTSFMKLNTSAGNVDIYKKLYHSDACSSKAVVSLRCIACGVNLNSSRQSRIVGGESALPGAWPWQVSLHVQNVHVCGGSIITPEWIVTAAHCVEKPLNNPWHWTAFAGILRQSFMFYGAGYQVEKVISHPNYDSKTKNNDIALMKLQKPLTFNDLVKPVCLPNPGMMLQPEQLCWISGWGATEEKGKTSEVLNAAKVLLIETQRCNSRYVYDNLITPAMICAGFLQGNVDSCQGDSGGPLVTSKNNIWWLIGDTSWGSGCAKAYRPGVYGNVMVFTDWIYRQMRAD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640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374E35-5E5A-F944-A357-3D5AA89C92BE}"/>
              </a:ext>
            </a:extLst>
          </p:cNvPr>
          <p:cNvSpPr/>
          <p:nvPr/>
        </p:nvSpPr>
        <p:spPr>
          <a:xfrm>
            <a:off x="3627947" y="509114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/>
                <a:cs typeface="Arial"/>
              </a:rPr>
              <a:t>HHPred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DF254-DFA2-C44C-BEA1-3ED2BDDF8EE5}"/>
              </a:ext>
            </a:extLst>
          </p:cNvPr>
          <p:cNvSpPr txBox="1"/>
          <p:nvPr/>
        </p:nvSpPr>
        <p:spPr>
          <a:xfrm>
            <a:off x="329609" y="134271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toolkit.tuebingen.mpg.de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hhpred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2109A-CCE5-484E-A909-98A9DA5DA53D}"/>
              </a:ext>
            </a:extLst>
          </p:cNvPr>
          <p:cNvSpPr txBox="1"/>
          <p:nvPr/>
        </p:nvSpPr>
        <p:spPr>
          <a:xfrm>
            <a:off x="329609" y="2083981"/>
            <a:ext cx="439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이를 이용하여 </a:t>
            </a:r>
            <a:r>
              <a:rPr kumimoji="1" lang="en-US" altLang="ko-KR" b="1" dirty="0"/>
              <a:t>PDB Template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검색하면</a:t>
            </a:r>
            <a:r>
              <a:rPr kumimoji="1" lang="en-US" altLang="ko-KR" b="1" dirty="0"/>
              <a:t>…</a:t>
            </a:r>
            <a:endParaRPr kumimoji="1" lang="ko-Kore-KR" altLang="en-US" b="1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D0D3C1B-53AA-1548-9C1B-0567D4C8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76" y="2484061"/>
            <a:ext cx="5728447" cy="38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11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A2EE80C-8B39-4E44-B3A8-C3AE52C5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305"/>
            <a:ext cx="9144000" cy="2881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7E9DAA-C0C7-AC45-BAC8-7AC366564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9979"/>
            <a:ext cx="9144000" cy="1037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2E27CB-9208-EA42-A74A-24CA259A089B}"/>
              </a:ext>
            </a:extLst>
          </p:cNvPr>
          <p:cNvSpPr txBox="1"/>
          <p:nvPr/>
        </p:nvSpPr>
        <p:spPr>
          <a:xfrm>
            <a:off x="4329953" y="6298549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Model using selection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075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1040ADB-44E4-3A40-AB22-CDE749F3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706"/>
            <a:ext cx="9144000" cy="589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9C51D-F909-0746-977B-58348483050F}"/>
              </a:ext>
            </a:extLst>
          </p:cNvPr>
          <p:cNvSpPr txBox="1"/>
          <p:nvPr/>
        </p:nvSpPr>
        <p:spPr>
          <a:xfrm>
            <a:off x="1600201" y="6375294"/>
            <a:ext cx="495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/>
              <a:t>Modeller</a:t>
            </a:r>
            <a:r>
              <a:rPr kumimoji="1" lang="en-US" altLang="ko-Kore-KR" b="1" dirty="0"/>
              <a:t> License Key (E-mail</a:t>
            </a:r>
            <a:r>
              <a:rPr kumimoji="1" lang="ko-KR" altLang="en-US" b="1" dirty="0"/>
              <a:t>로 받은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입력이 필요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19751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0818225-6260-5D4A-A63C-091496A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17"/>
            <a:ext cx="9144000" cy="6565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520060-911E-354D-A002-F5EF4E9C9074}"/>
              </a:ext>
            </a:extLst>
          </p:cNvPr>
          <p:cNvSpPr txBox="1"/>
          <p:nvPr/>
        </p:nvSpPr>
        <p:spPr>
          <a:xfrm>
            <a:off x="1828800" y="118334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PDB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다운로드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6448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B38932D-3CEF-9143-A2D2-93187E1C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7" y="0"/>
            <a:ext cx="766812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4C20A-898F-7540-AE66-9D03803FFBB8}"/>
              </a:ext>
            </a:extLst>
          </p:cNvPr>
          <p:cNvSpPr txBox="1"/>
          <p:nvPr/>
        </p:nvSpPr>
        <p:spPr>
          <a:xfrm>
            <a:off x="1071683" y="6212541"/>
            <a:ext cx="700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어떤</a:t>
            </a:r>
            <a:r>
              <a:rPr kumimoji="1" lang="ko-KR" altLang="en-US" b="1" dirty="0"/>
              <a:t> 영역이 얼마나 신뢰도가 있는 영역인지는 어떻게 알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2820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729C07C-96CD-114E-9198-C873D6E3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8" y="0"/>
            <a:ext cx="71086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2B7D9E-86CF-5647-A9E8-A63A18C2CA5B}"/>
              </a:ext>
            </a:extLst>
          </p:cNvPr>
          <p:cNvSpPr txBox="1"/>
          <p:nvPr/>
        </p:nvSpPr>
        <p:spPr>
          <a:xfrm>
            <a:off x="5459507" y="1385047"/>
            <a:ext cx="17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B-factor coloring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43915-9C6E-EE45-8685-6278950EB365}"/>
              </a:ext>
            </a:extLst>
          </p:cNvPr>
          <p:cNvSpPr txBox="1"/>
          <p:nvPr/>
        </p:nvSpPr>
        <p:spPr>
          <a:xfrm>
            <a:off x="5459507" y="2216096"/>
            <a:ext cx="2893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Blue-confident </a:t>
            </a:r>
          </a:p>
          <a:p>
            <a:r>
              <a:rPr kumimoji="1" lang="en-US" altLang="ko-Kore-KR" dirty="0"/>
              <a:t>White</a:t>
            </a:r>
          </a:p>
          <a:p>
            <a:r>
              <a:rPr kumimoji="1" lang="en-US" altLang="ko-Kore-KR" dirty="0"/>
              <a:t>Red – </a:t>
            </a:r>
            <a:r>
              <a:rPr kumimoji="1" lang="en-US" altLang="ko-Kore-KR" dirty="0" err="1"/>
              <a:t>nont</a:t>
            </a:r>
            <a:r>
              <a:rPr kumimoji="1" lang="en-US" altLang="ko-Kore-KR" dirty="0"/>
              <a:t> confident regions</a:t>
            </a:r>
          </a:p>
        </p:txBody>
      </p:sp>
    </p:spTree>
    <p:extLst>
      <p:ext uri="{BB962C8B-B14F-4D97-AF65-F5344CB8AC3E}">
        <p14:creationId xmlns:p14="http://schemas.microsoft.com/office/powerpoint/2010/main" val="2876086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EA77E7-A4E1-3B49-995E-BD859FB795EC}"/>
              </a:ext>
            </a:extLst>
          </p:cNvPr>
          <p:cNvSpPr txBox="1"/>
          <p:nvPr/>
        </p:nvSpPr>
        <p:spPr>
          <a:xfrm>
            <a:off x="2689412" y="403412"/>
            <a:ext cx="3547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/>
              <a:t>Modeller</a:t>
            </a:r>
            <a:r>
              <a:rPr kumimoji="1" lang="en-US" altLang="ko-Kore-KR" sz="2400" b="1" dirty="0"/>
              <a:t> in command line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B98E5-F5E6-954E-97CA-0240046F6D67}"/>
              </a:ext>
            </a:extLst>
          </p:cNvPr>
          <p:cNvSpPr txBox="1"/>
          <p:nvPr/>
        </p:nvSpPr>
        <p:spPr>
          <a:xfrm>
            <a:off x="588216" y="1975076"/>
            <a:ext cx="455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salilab.org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modeller</a:t>
            </a:r>
            <a:r>
              <a:rPr kumimoji="1" lang="en" altLang="ko-Kore-KR" dirty="0"/>
              <a:t>/9.24/</a:t>
            </a:r>
            <a:r>
              <a:rPr kumimoji="1" lang="en" altLang="ko-Kore-KR" dirty="0" err="1"/>
              <a:t>release.html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42D5B-8A6B-0440-B1CA-DBB88A1BC14B}"/>
              </a:ext>
            </a:extLst>
          </p:cNvPr>
          <p:cNvSpPr txBox="1"/>
          <p:nvPr/>
        </p:nvSpPr>
        <p:spPr>
          <a:xfrm>
            <a:off x="588216" y="146496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다음 방법대로 </a:t>
            </a:r>
            <a:r>
              <a:rPr kumimoji="1" lang="en-US" altLang="ko-KR" b="1" dirty="0" err="1"/>
              <a:t>Modeller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설치한다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DC5D1-9CAE-C040-A7DC-673D33E7CDEA}"/>
              </a:ext>
            </a:extLst>
          </p:cNvPr>
          <p:cNvSpPr txBox="1"/>
          <p:nvPr/>
        </p:nvSpPr>
        <p:spPr>
          <a:xfrm>
            <a:off x="588216" y="2973752"/>
            <a:ext cx="69712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필요한</a:t>
            </a:r>
            <a:r>
              <a:rPr kumimoji="1" lang="ko-KR" altLang="en-US" b="1" dirty="0"/>
              <a:t> 데이터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pPr marL="342900" indent="-342900">
              <a:buAutoNum type="arabicPeriod"/>
            </a:pPr>
            <a:r>
              <a:rPr kumimoji="1" lang="ko-KR" altLang="en-US" b="1" dirty="0"/>
              <a:t>모델링을 수행할 아미노산 서열 </a:t>
            </a:r>
            <a:endParaRPr kumimoji="1" lang="en-US" altLang="ko-KR" b="1" dirty="0"/>
          </a:p>
          <a:p>
            <a:pPr marL="342900" indent="-342900">
              <a:buAutoNum type="arabicPeriod"/>
            </a:pPr>
            <a:r>
              <a:rPr kumimoji="1" lang="en-US" altLang="ko-Kore-KR" b="1" dirty="0"/>
              <a:t>Template </a:t>
            </a:r>
            <a:r>
              <a:rPr kumimoji="1" lang="ko-KR" altLang="en-US" b="1" dirty="0"/>
              <a:t>로 사용할 </a:t>
            </a:r>
            <a:r>
              <a:rPr kumimoji="1" lang="en-US" altLang="ko-KR" b="1" dirty="0"/>
              <a:t>PDB file </a:t>
            </a:r>
          </a:p>
          <a:p>
            <a:pPr marL="342900" indent="-342900">
              <a:buAutoNum type="arabicPeriod"/>
            </a:pPr>
            <a:r>
              <a:rPr kumimoji="1" lang="ko-KR" altLang="en-US" b="1" dirty="0"/>
              <a:t>아미노산 서열과 </a:t>
            </a:r>
            <a:r>
              <a:rPr kumimoji="1" lang="en-US" altLang="ko-KR" b="1" dirty="0"/>
              <a:t>PDB </a:t>
            </a:r>
            <a:r>
              <a:rPr kumimoji="1" lang="ko-KR" altLang="en-US" b="1" dirty="0"/>
              <a:t>파일에서 유래한 아미노산 과의 </a:t>
            </a:r>
            <a:r>
              <a:rPr kumimoji="1" lang="en-US" altLang="ko-KR" b="1" dirty="0"/>
              <a:t>alignments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6884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F3EEB-BACE-E44E-826D-49C07CBA9B62}"/>
              </a:ext>
            </a:extLst>
          </p:cNvPr>
          <p:cNvSpPr txBox="1"/>
          <p:nvPr/>
        </p:nvSpPr>
        <p:spPr>
          <a:xfrm>
            <a:off x="0" y="1237130"/>
            <a:ext cx="911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www.uniprot.org</a:t>
            </a:r>
            <a:r>
              <a:rPr kumimoji="1" lang="en" altLang="ko-Kore-KR" dirty="0"/>
              <a:t>/blast/?about=P0C6W7[3247-3549]&amp;key=</a:t>
            </a:r>
            <a:r>
              <a:rPr kumimoji="1" lang="en" altLang="ko-Kore-KR" dirty="0" err="1"/>
              <a:t>Chain&amp;id</a:t>
            </a:r>
            <a:r>
              <a:rPr kumimoji="1" lang="en" altLang="ko-Kore-KR" dirty="0"/>
              <a:t>=PRO_0000037233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8F46B-FCFF-1147-A66E-5782895136CB}"/>
              </a:ext>
            </a:extLst>
          </p:cNvPr>
          <p:cNvSpPr txBox="1"/>
          <p:nvPr/>
        </p:nvSpPr>
        <p:spPr>
          <a:xfrm>
            <a:off x="900953" y="510989"/>
            <a:ext cx="781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정확한 구조가 알려져 있지 않은 서열의 모델 만들기 연습</a:t>
            </a:r>
            <a:endParaRPr kumimoji="1" lang="ko-Kore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8F1C2-221F-7B4E-BC2B-1BBFFE6D0F63}"/>
              </a:ext>
            </a:extLst>
          </p:cNvPr>
          <p:cNvSpPr txBox="1"/>
          <p:nvPr/>
        </p:nvSpPr>
        <p:spPr>
          <a:xfrm>
            <a:off x="121023" y="2514600"/>
            <a:ext cx="487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www.rcsb.org</a:t>
            </a:r>
            <a:r>
              <a:rPr kumimoji="1" lang="en" altLang="ko-Kore-KR" dirty="0"/>
              <a:t>/search/advanced/sequence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4CD60-03A1-2946-8187-C064D1AB743A}"/>
              </a:ext>
            </a:extLst>
          </p:cNvPr>
          <p:cNvSpPr txBox="1"/>
          <p:nvPr/>
        </p:nvSpPr>
        <p:spPr>
          <a:xfrm>
            <a:off x="268941" y="1990165"/>
            <a:ext cx="527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PDB</a:t>
            </a:r>
            <a:r>
              <a:rPr kumimoji="1" lang="ko-KR" altLang="en-US" dirty="0"/>
              <a:t>에서 서열 검색을 통하여 </a:t>
            </a:r>
            <a:r>
              <a:rPr kumimoji="1" lang="en-US" altLang="ko-KR" dirty="0"/>
              <a:t>Template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검색한다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659D782-81B5-4847-B9BD-17FDE2B2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8531"/>
            <a:ext cx="9144000" cy="215107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5DCFF97-EB9B-C34A-ABB6-36138F69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4" y="4773999"/>
            <a:ext cx="5096435" cy="19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7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6700" y="635000"/>
            <a:ext cx="4168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latin typeface="Arial"/>
                <a:cs typeface="Arial"/>
              </a:rPr>
              <a:t>Ab initio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r>
              <a:rPr lang="en-US" altLang="ko-KR" sz="3200" b="1" dirty="0">
                <a:latin typeface="Arial"/>
                <a:cs typeface="Arial"/>
              </a:rPr>
              <a:t>Predictions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900" y="1751568"/>
            <a:ext cx="892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Ab initio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: “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from the beginning”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실험적으로 예측된 구조 정보를 이용하지 않음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물리화학적인 원리에 기반한 구조 예측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 descr="Screenshot 2014-09-29 16.15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225414"/>
            <a:ext cx="3365500" cy="3416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1500" y="307236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Arial"/>
                <a:cs typeface="Arial"/>
              </a:rPr>
              <a:t>안핀센의</a:t>
            </a:r>
            <a:r>
              <a:rPr lang="ko-KR" altLang="en-US" b="1" dirty="0">
                <a:latin typeface="Arial"/>
                <a:cs typeface="Arial"/>
              </a:rPr>
              <a:t> 실험 </a:t>
            </a:r>
            <a:r>
              <a:rPr lang="en-US" b="1" dirty="0">
                <a:latin typeface="Arial"/>
                <a:cs typeface="Arial"/>
              </a:rPr>
              <a:t>(1973)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0676" y="3562171"/>
            <a:ext cx="46710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단백질 </a:t>
            </a:r>
            <a:r>
              <a:rPr lang="en-US" altLang="ko-KR" dirty="0">
                <a:latin typeface="Arial"/>
                <a:cs typeface="Arial"/>
              </a:rPr>
              <a:t>3D </a:t>
            </a:r>
            <a:r>
              <a:rPr lang="ko-KR" altLang="en-US" dirty="0">
                <a:latin typeface="Arial"/>
                <a:cs typeface="Arial"/>
              </a:rPr>
              <a:t>구조를 </a:t>
            </a:r>
            <a:r>
              <a:rPr lang="en-US" dirty="0">
                <a:latin typeface="Arial"/>
                <a:cs typeface="Arial"/>
              </a:rPr>
              <a:t>Urea + </a:t>
            </a:r>
            <a:r>
              <a:rPr lang="en-US" dirty="0" err="1">
                <a:latin typeface="Arial"/>
                <a:cs typeface="Arial"/>
              </a:rPr>
              <a:t>mercaptoethanol</a:t>
            </a:r>
            <a:r>
              <a:rPr lang="ko-KR" altLang="en-US" dirty="0">
                <a:latin typeface="Arial"/>
                <a:cs typeface="Arial"/>
              </a:rPr>
              <a:t> 로 파괴 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/>
                <a:cs typeface="Arial"/>
              </a:rPr>
              <a:t>Denaturation agents</a:t>
            </a:r>
            <a:r>
              <a:rPr lang="ko-KR" altLang="en-US" dirty="0" err="1">
                <a:latin typeface="Arial"/>
                <a:cs typeface="Arial"/>
              </a:rPr>
              <a:t>를</a:t>
            </a:r>
            <a:r>
              <a:rPr lang="ko-KR" altLang="en-US" dirty="0">
                <a:latin typeface="Arial"/>
                <a:cs typeface="Arial"/>
              </a:rPr>
              <a:t> 제거하면 단백질 구조가 다시 되돌아옴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단백질의 </a:t>
            </a:r>
            <a:r>
              <a:rPr lang="en-US" altLang="ko-KR" dirty="0">
                <a:latin typeface="Arial"/>
                <a:cs typeface="Arial"/>
              </a:rPr>
              <a:t>3D </a:t>
            </a:r>
            <a:r>
              <a:rPr lang="ko-KR" altLang="en-US" dirty="0">
                <a:latin typeface="Arial"/>
                <a:cs typeface="Arial"/>
              </a:rPr>
              <a:t>구조를 결정하는 정보는 단백질 서열 내에 다 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Arial"/>
                <a:cs typeface="Arial"/>
              </a:rPr>
              <a:t>따라서 단백질 서열 정보만으로 </a:t>
            </a:r>
            <a:r>
              <a:rPr lang="en-US" altLang="ko-KR" b="1" dirty="0">
                <a:latin typeface="Arial"/>
                <a:cs typeface="Arial"/>
              </a:rPr>
              <a:t>3D</a:t>
            </a:r>
            <a:r>
              <a:rPr lang="ko-KR" altLang="en-US" b="1" dirty="0">
                <a:latin typeface="Arial"/>
                <a:cs typeface="Arial"/>
              </a:rPr>
              <a:t>구조를 예측 가능할 것이다</a:t>
            </a:r>
            <a:r>
              <a:rPr lang="en-US" altLang="ko-KR" b="1" dirty="0">
                <a:latin typeface="Arial"/>
                <a:cs typeface="Arial"/>
              </a:rPr>
              <a:t>.</a:t>
            </a:r>
            <a:r>
              <a:rPr lang="ko-KR" altLang="en-US" b="1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947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B28EEF5-32FC-1C4A-87C0-9306EB6C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68" y="0"/>
            <a:ext cx="771126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76ADD-627F-844A-A1DA-C7BFC0F14CB2}"/>
              </a:ext>
            </a:extLst>
          </p:cNvPr>
          <p:cNvSpPr txBox="1"/>
          <p:nvPr/>
        </p:nvSpPr>
        <p:spPr>
          <a:xfrm>
            <a:off x="1575024" y="6104964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ko-KR" altLang="en-US" dirty="0"/>
              <a:t>개의 동일한 체인이 들어 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</a:t>
            </a:r>
            <a:r>
              <a:rPr kumimoji="1" lang="ko-KR" altLang="en-US" dirty="0"/>
              <a:t>만 제외하고 모두 삭제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8753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7D75DA1-B749-5E4F-AC56-D2934978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61950"/>
            <a:ext cx="8394700" cy="613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813920-B3F8-EB4B-B52B-EAF38D992BED}"/>
              </a:ext>
            </a:extLst>
          </p:cNvPr>
          <p:cNvSpPr txBox="1"/>
          <p:nvPr/>
        </p:nvSpPr>
        <p:spPr>
          <a:xfrm>
            <a:off x="2151529" y="6496050"/>
            <a:ext cx="404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Template.pdb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라는 이름으로 다시 저장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9377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8F6BEF-8053-9A47-BA5D-69EF0631FEF7}"/>
              </a:ext>
            </a:extLst>
          </p:cNvPr>
          <p:cNvSpPr txBox="1"/>
          <p:nvPr/>
        </p:nvSpPr>
        <p:spPr>
          <a:xfrm>
            <a:off x="672353" y="443753"/>
            <a:ext cx="818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커맨드 라인에서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align.py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실행시켜 </a:t>
            </a:r>
            <a:r>
              <a:rPr kumimoji="1" lang="en-US" altLang="ko-KR" dirty="0" err="1"/>
              <a:t>Template.pdb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서열을 추출해 냄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A5902-75AA-514A-AF3F-2EC604FF2A8A}"/>
              </a:ext>
            </a:extLst>
          </p:cNvPr>
          <p:cNvSpPr txBox="1"/>
          <p:nvPr/>
        </p:nvSpPr>
        <p:spPr>
          <a:xfrm>
            <a:off x="363071" y="1452282"/>
            <a:ext cx="163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python </a:t>
            </a:r>
            <a:r>
              <a:rPr kumimoji="1" lang="en-US" altLang="ko-Kore-KR" dirty="0" err="1"/>
              <a:t>align.py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B032F-1446-EC47-B425-BBFCE18EBDC1}"/>
              </a:ext>
            </a:extLst>
          </p:cNvPr>
          <p:cNvSpPr txBox="1"/>
          <p:nvPr/>
        </p:nvSpPr>
        <p:spPr>
          <a:xfrm>
            <a:off x="363071" y="2261585"/>
            <a:ext cx="40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Template.pdb.seq</a:t>
            </a:r>
            <a:r>
              <a:rPr kumimoji="1" lang="ko-KR" altLang="en-US" dirty="0"/>
              <a:t>이라는 파일이 생성됨 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2B80EA-B98E-A043-BCCE-F4594AA3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4931"/>
            <a:ext cx="9144000" cy="22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3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3128FF-EBD7-FC49-A660-696B60BA353E}"/>
              </a:ext>
            </a:extLst>
          </p:cNvPr>
          <p:cNvSpPr txBox="1"/>
          <p:nvPr/>
        </p:nvSpPr>
        <p:spPr>
          <a:xfrm>
            <a:off x="1463072" y="739589"/>
            <a:ext cx="621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모델링에 사용할 서열과 </a:t>
            </a:r>
            <a:r>
              <a:rPr kumimoji="1" lang="ko-KR" altLang="en-US" b="1" dirty="0" err="1"/>
              <a:t>템플리트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PDB</a:t>
            </a:r>
            <a:r>
              <a:rPr kumimoji="1" lang="ko-KR" altLang="en-US" b="1" dirty="0"/>
              <a:t>간의 </a:t>
            </a:r>
            <a:r>
              <a:rPr kumimoji="1" lang="en-US" altLang="ko-KR" b="1" dirty="0"/>
              <a:t>alignment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만듬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B7E8A6-7A5B-8142-B0D2-E177ACBB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" y="1682128"/>
            <a:ext cx="9144000" cy="27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09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E02870F-D464-CB43-A92C-40D32860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598"/>
            <a:ext cx="9144000" cy="3820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757AF-1D81-C248-887C-9D595C348A4C}"/>
              </a:ext>
            </a:extLst>
          </p:cNvPr>
          <p:cNvSpPr txBox="1"/>
          <p:nvPr/>
        </p:nvSpPr>
        <p:spPr>
          <a:xfrm>
            <a:off x="5620871" y="2326341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모델링에</a:t>
            </a:r>
            <a:r>
              <a:rPr kumimoji="1" lang="ko-KR" altLang="en-US" dirty="0"/>
              <a:t> 사용할 서열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B3C4B-2BA4-A145-BAC6-66A028EEC243}"/>
              </a:ext>
            </a:extLst>
          </p:cNvPr>
          <p:cNvSpPr txBox="1"/>
          <p:nvPr/>
        </p:nvSpPr>
        <p:spPr>
          <a:xfrm>
            <a:off x="5773271" y="4563035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PDB</a:t>
            </a:r>
            <a:r>
              <a:rPr kumimoji="1" lang="ko-KR" altLang="en-US" dirty="0"/>
              <a:t> 모델에서 추출한 서열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458D5-337C-A347-82B7-5B2D6B089304}"/>
              </a:ext>
            </a:extLst>
          </p:cNvPr>
          <p:cNvSpPr txBox="1"/>
          <p:nvPr/>
        </p:nvSpPr>
        <p:spPr>
          <a:xfrm>
            <a:off x="1627094" y="874059"/>
            <a:ext cx="482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www.ebi.ac.uk</a:t>
            </a:r>
            <a:r>
              <a:rPr kumimoji="1" lang="en" altLang="ko-Kore-KR" dirty="0"/>
              <a:t>/Tools/</a:t>
            </a:r>
            <a:r>
              <a:rPr kumimoji="1" lang="en" altLang="ko-Kore-KR" dirty="0" err="1"/>
              <a:t>psa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emboss_water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656969D5-90D7-7C49-B9DE-B7F9890C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9402"/>
            <a:ext cx="9144000" cy="17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1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91B3B8-8759-4748-AF3A-3BB0679530E7}"/>
              </a:ext>
            </a:extLst>
          </p:cNvPr>
          <p:cNvSpPr txBox="1"/>
          <p:nvPr/>
        </p:nvSpPr>
        <p:spPr>
          <a:xfrm>
            <a:off x="2272553" y="551329"/>
            <a:ext cx="3766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/>
              <a:t>Alignment </a:t>
            </a:r>
            <a:r>
              <a:rPr kumimoji="1" lang="ko-Kore-KR" altLang="en-US" sz="3600" b="1" dirty="0"/>
              <a:t>결과물</a:t>
            </a:r>
            <a:r>
              <a:rPr kumimoji="1" lang="ko-KR" altLang="en-US" sz="3600" b="1" dirty="0"/>
              <a:t> </a:t>
            </a:r>
            <a:endParaRPr kumimoji="1" lang="ko-Kore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57E283-DB72-4444-A227-7A4F88A4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947"/>
            <a:ext cx="6007100" cy="370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96512-749F-6A40-86B3-4F52EEFFFD0B}"/>
              </a:ext>
            </a:extLst>
          </p:cNvPr>
          <p:cNvSpPr txBox="1"/>
          <p:nvPr/>
        </p:nvSpPr>
        <p:spPr>
          <a:xfrm>
            <a:off x="5889811" y="3128700"/>
            <a:ext cx="2367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모델링에 사용할 서열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88082-A852-C441-9A7D-72C2850C1515}"/>
              </a:ext>
            </a:extLst>
          </p:cNvPr>
          <p:cNvSpPr txBox="1"/>
          <p:nvPr/>
        </p:nvSpPr>
        <p:spPr>
          <a:xfrm>
            <a:off x="5823849" y="4128870"/>
            <a:ext cx="3038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PDB</a:t>
            </a:r>
            <a:r>
              <a:rPr kumimoji="1" lang="ko-KR" altLang="en-US" dirty="0"/>
              <a:t> 모델에서 추출한 서열이</a:t>
            </a:r>
            <a:endParaRPr kumimoji="1" lang="en-US" altLang="ko-KR" dirty="0"/>
          </a:p>
          <a:p>
            <a:r>
              <a:rPr kumimoji="1" lang="en-US" altLang="ko-KR" dirty="0"/>
              <a:t>Align </a:t>
            </a:r>
            <a:r>
              <a:rPr kumimoji="1" lang="ko-KR" altLang="en-US" dirty="0"/>
              <a:t>된 서열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64165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184323-77A0-9948-BEF1-CC3255A4E274}"/>
              </a:ext>
            </a:extLst>
          </p:cNvPr>
          <p:cNvSpPr txBox="1"/>
          <p:nvPr/>
        </p:nvSpPr>
        <p:spPr>
          <a:xfrm>
            <a:off x="1990165" y="510988"/>
            <a:ext cx="569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생성된 </a:t>
            </a:r>
            <a:r>
              <a:rPr kumimoji="1" lang="en-US" altLang="ko-KR" dirty="0" err="1"/>
              <a:t>Template.pdb.seq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수정하여 다음과 같이 </a:t>
            </a:r>
            <a:r>
              <a:rPr kumimoji="1" lang="ko-KR" altLang="en-US" dirty="0" err="1"/>
              <a:t>만듬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3C5526-5783-404C-94D0-B4E8ED9B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397"/>
            <a:ext cx="9144000" cy="3601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29302-8D06-BA4D-82DE-364285CBEC12}"/>
              </a:ext>
            </a:extLst>
          </p:cNvPr>
          <p:cNvSpPr txBox="1"/>
          <p:nvPr/>
        </p:nvSpPr>
        <p:spPr>
          <a:xfrm>
            <a:off x="5553635" y="3415552"/>
            <a:ext cx="19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FF00"/>
                </a:solidFill>
              </a:rPr>
              <a:t>Alignment </a:t>
            </a:r>
            <a:r>
              <a:rPr kumimoji="1" lang="ko-KR" altLang="en-US" b="1" dirty="0">
                <a:solidFill>
                  <a:srgbClr val="FFFF00"/>
                </a:solidFill>
              </a:rPr>
              <a:t>결과물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57C9B-9BCD-634A-B61D-A0991EDE938A}"/>
              </a:ext>
            </a:extLst>
          </p:cNvPr>
          <p:cNvSpPr txBox="1"/>
          <p:nvPr/>
        </p:nvSpPr>
        <p:spPr>
          <a:xfrm>
            <a:off x="5553635" y="4532961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FF00"/>
                </a:solidFill>
              </a:rPr>
              <a:t>모델링에</a:t>
            </a:r>
            <a:r>
              <a:rPr kumimoji="1" lang="ko-KR" altLang="en-US" b="1" dirty="0">
                <a:solidFill>
                  <a:srgbClr val="FFFF00"/>
                </a:solidFill>
              </a:rPr>
              <a:t> 사용할 서열 </a:t>
            </a:r>
            <a:endParaRPr kumimoji="1" lang="ko-Kore-KR" alt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DE9C-7228-1141-A2C6-AC72FA8DE25B}"/>
              </a:ext>
            </a:extLst>
          </p:cNvPr>
          <p:cNvSpPr txBox="1"/>
          <p:nvPr/>
        </p:nvSpPr>
        <p:spPr>
          <a:xfrm>
            <a:off x="2393576" y="5674659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파일을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align.ali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이름으로 저장함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1782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6F0154-6B71-E948-96A2-CAA0CB761B94}"/>
              </a:ext>
            </a:extLst>
          </p:cNvPr>
          <p:cNvSpPr txBox="1"/>
          <p:nvPr/>
        </p:nvSpPr>
        <p:spPr>
          <a:xfrm>
            <a:off x="1976718" y="524435"/>
            <a:ext cx="438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Github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build.py</a:t>
            </a:r>
            <a:r>
              <a:rPr kumimoji="1" lang="en-US" altLang="ko-KR" dirty="0"/>
              <a:t> </a:t>
            </a:r>
            <a:r>
              <a:rPr kumimoji="1" lang="ko-KR" altLang="en-US" dirty="0"/>
              <a:t>스크립트를 적절히 수정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61FB94-DAD3-4244-8FDD-28C6374E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511300"/>
            <a:ext cx="6819900" cy="383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231DA-FEB1-D740-88EC-CECF7D20B2E3}"/>
              </a:ext>
            </a:extLst>
          </p:cNvPr>
          <p:cNvSpPr txBox="1"/>
          <p:nvPr/>
        </p:nvSpPr>
        <p:spPr>
          <a:xfrm>
            <a:off x="5096435" y="2877670"/>
            <a:ext cx="223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Alignment </a:t>
            </a:r>
            <a:r>
              <a:rPr kumimoji="1" lang="ko-KR" altLang="en-US" dirty="0"/>
              <a:t>파일 이름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683B-9112-8240-9063-8DC24607C59C}"/>
              </a:ext>
            </a:extLst>
          </p:cNvPr>
          <p:cNvSpPr txBox="1"/>
          <p:nvPr/>
        </p:nvSpPr>
        <p:spPr>
          <a:xfrm>
            <a:off x="3110753" y="3334872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PDB </a:t>
            </a:r>
            <a:r>
              <a:rPr kumimoji="1" lang="ko-KR" altLang="en-US" dirty="0"/>
              <a:t>구조 이름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F6FDE-1F29-854B-9059-02EEE54EC230}"/>
              </a:ext>
            </a:extLst>
          </p:cNvPr>
          <p:cNvSpPr txBox="1"/>
          <p:nvPr/>
        </p:nvSpPr>
        <p:spPr>
          <a:xfrm>
            <a:off x="5059456" y="33348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서열</a:t>
            </a:r>
            <a:r>
              <a:rPr kumimoji="1" lang="ko-KR" altLang="en-US" dirty="0"/>
              <a:t> 이름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AD5FD-A390-0A4C-8E87-7AF37104707D}"/>
              </a:ext>
            </a:extLst>
          </p:cNvPr>
          <p:cNvSpPr txBox="1"/>
          <p:nvPr/>
        </p:nvSpPr>
        <p:spPr>
          <a:xfrm>
            <a:off x="1210235" y="6051176"/>
            <a:ext cx="16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python </a:t>
            </a:r>
            <a:r>
              <a:rPr kumimoji="1" lang="en-US" altLang="ko-Kore-KR" dirty="0" err="1"/>
              <a:t>build.py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98967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DC5C713-5839-F54E-8CFD-E55DE35B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157"/>
            <a:ext cx="9144000" cy="4877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7A3D8-5C01-0547-AD7E-A5C9F96B68B1}"/>
              </a:ext>
            </a:extLst>
          </p:cNvPr>
          <p:cNvSpPr txBox="1"/>
          <p:nvPr/>
        </p:nvSpPr>
        <p:spPr>
          <a:xfrm>
            <a:off x="1250576" y="6131859"/>
            <a:ext cx="735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만들어진 모형과 원래 </a:t>
            </a:r>
            <a:r>
              <a:rPr kumimoji="1" lang="en-US" altLang="ko-KR" b="1" dirty="0"/>
              <a:t>Template</a:t>
            </a:r>
            <a:r>
              <a:rPr kumimoji="1" lang="ko-KR" altLang="en-US" b="1" dirty="0"/>
              <a:t>는 거의 전체적인 구조에서 차이가 없다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72559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A9788AB-4648-D84B-A213-DF78F68E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5" y="969275"/>
            <a:ext cx="7330739" cy="571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8FCFD-7722-694D-8B6D-151E996C560D}"/>
              </a:ext>
            </a:extLst>
          </p:cNvPr>
          <p:cNvSpPr txBox="1"/>
          <p:nvPr/>
        </p:nvSpPr>
        <p:spPr>
          <a:xfrm>
            <a:off x="2622176" y="174812"/>
            <a:ext cx="5471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/>
              <a:t>아미노산</a:t>
            </a:r>
            <a:r>
              <a:rPr kumimoji="1" lang="ko-KR" altLang="en-US" sz="3600" b="1" dirty="0"/>
              <a:t> 수준에서의 차이</a:t>
            </a:r>
            <a:endParaRPr kumimoji="1" lang="ko-Kore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921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12F592-FC9F-E640-813C-D3289213B1C0}"/>
              </a:ext>
            </a:extLst>
          </p:cNvPr>
          <p:cNvSpPr txBox="1"/>
          <p:nvPr/>
        </p:nvSpPr>
        <p:spPr>
          <a:xfrm>
            <a:off x="2806700" y="635000"/>
            <a:ext cx="4059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latin typeface="Arial"/>
                <a:cs typeface="Arial"/>
              </a:rPr>
              <a:t>안핀센</a:t>
            </a:r>
            <a:r>
              <a:rPr lang="ko-KR" altLang="en-US" sz="3200" b="1" dirty="0">
                <a:latin typeface="Arial"/>
                <a:cs typeface="Arial"/>
              </a:rPr>
              <a:t> 실험의 한계</a:t>
            </a:r>
            <a:r>
              <a:rPr lang="en-US" altLang="ko-KR" sz="3200" b="1" dirty="0">
                <a:latin typeface="Arial"/>
                <a:cs typeface="Arial"/>
              </a:rPr>
              <a:t>?</a:t>
            </a:r>
            <a:r>
              <a:rPr lang="ko-KR" altLang="en-US" sz="3200" b="1" dirty="0">
                <a:latin typeface="Arial"/>
                <a:cs typeface="Arial"/>
              </a:rPr>
              <a:t> 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93C4D-4120-9441-A9CF-79FD6A8B4BC3}"/>
              </a:ext>
            </a:extLst>
          </p:cNvPr>
          <p:cNvSpPr txBox="1"/>
          <p:nvPr/>
        </p:nvSpPr>
        <p:spPr>
          <a:xfrm>
            <a:off x="350149" y="1921629"/>
            <a:ext cx="87938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Arial"/>
                <a:cs typeface="Arial"/>
              </a:rPr>
              <a:t>안핀센이</a:t>
            </a:r>
            <a:r>
              <a:rPr lang="ko-KR" altLang="en-US" dirty="0">
                <a:latin typeface="Arial"/>
                <a:cs typeface="Arial"/>
              </a:rPr>
              <a:t> 사용한 단백질은 </a:t>
            </a:r>
            <a:r>
              <a:rPr lang="en-US" altLang="ko-KR" dirty="0">
                <a:latin typeface="Arial"/>
                <a:cs typeface="Arial"/>
              </a:rPr>
              <a:t>RNase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A</a:t>
            </a:r>
            <a:r>
              <a:rPr lang="ko-KR" altLang="en-US" dirty="0">
                <a:latin typeface="Arial"/>
                <a:cs typeface="Arial"/>
              </a:rPr>
              <a:t>로 극히 </a:t>
            </a:r>
            <a:r>
              <a:rPr lang="ko-KR" altLang="en-US" dirty="0" err="1">
                <a:latin typeface="Arial"/>
                <a:cs typeface="Arial"/>
              </a:rPr>
              <a:t>리폴딩이</a:t>
            </a:r>
            <a:r>
              <a:rPr lang="ko-KR" altLang="en-US" dirty="0">
                <a:latin typeface="Arial"/>
                <a:cs typeface="Arial"/>
              </a:rPr>
              <a:t> 잘 되는 단백질 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모든 단백질이 이렇게 </a:t>
            </a:r>
            <a:r>
              <a:rPr lang="ko-KR" altLang="en-US" dirty="0" err="1">
                <a:latin typeface="Arial"/>
                <a:cs typeface="Arial"/>
              </a:rPr>
              <a:t>리폴딩이</a:t>
            </a:r>
            <a:r>
              <a:rPr lang="ko-KR" altLang="en-US" dirty="0">
                <a:latin typeface="Arial"/>
                <a:cs typeface="Arial"/>
              </a:rPr>
              <a:t> 잘 되는 것은 아니다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세포 내에는 제대로 된 </a:t>
            </a:r>
            <a:r>
              <a:rPr lang="ko-KR" altLang="en-US" dirty="0" err="1">
                <a:latin typeface="Arial"/>
                <a:cs typeface="Arial"/>
              </a:rPr>
              <a:t>폴딩을</a:t>
            </a:r>
            <a:r>
              <a:rPr lang="ko-KR" altLang="en-US" dirty="0">
                <a:latin typeface="Arial"/>
                <a:cs typeface="Arial"/>
              </a:rPr>
              <a:t> 도와주는 </a:t>
            </a:r>
            <a:r>
              <a:rPr lang="en-US" altLang="ko-KR" dirty="0">
                <a:latin typeface="Arial"/>
                <a:cs typeface="Arial"/>
              </a:rPr>
              <a:t>Chaperon</a:t>
            </a:r>
            <a:r>
              <a:rPr lang="ko-KR" altLang="en-US" dirty="0">
                <a:latin typeface="Arial"/>
                <a:cs typeface="Arial"/>
              </a:rPr>
              <a:t>이 존재한다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세포 내의 환경 </a:t>
            </a:r>
            <a:r>
              <a:rPr lang="en-US" altLang="ko-KR" dirty="0">
                <a:latin typeface="Arial"/>
                <a:cs typeface="Arial"/>
              </a:rPr>
              <a:t>(pH, oxidative state)</a:t>
            </a:r>
            <a:r>
              <a:rPr lang="ko-KR" altLang="en-US" dirty="0">
                <a:latin typeface="Arial"/>
                <a:cs typeface="Arial"/>
              </a:rPr>
              <a:t>에 의해서 단백질 </a:t>
            </a:r>
            <a:r>
              <a:rPr lang="ko-KR" altLang="en-US" dirty="0" err="1">
                <a:latin typeface="Arial"/>
                <a:cs typeface="Arial"/>
              </a:rPr>
              <a:t>폴딩은</a:t>
            </a:r>
            <a:r>
              <a:rPr lang="ko-KR" altLang="en-US" dirty="0">
                <a:latin typeface="Arial"/>
                <a:cs typeface="Arial"/>
              </a:rPr>
              <a:t> 달라질 수 있다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/>
                <a:cs typeface="Arial"/>
              </a:rPr>
              <a:t>어떤 단백질은 결합하는 파트너 단백질 존재에서만 </a:t>
            </a:r>
            <a:r>
              <a:rPr lang="ko-KR" altLang="en-US" dirty="0" err="1">
                <a:latin typeface="Arial"/>
                <a:cs typeface="Arial"/>
              </a:rPr>
              <a:t>의미있는</a:t>
            </a:r>
            <a:r>
              <a:rPr lang="ko-KR" altLang="en-US" dirty="0">
                <a:latin typeface="Arial"/>
                <a:cs typeface="Arial"/>
              </a:rPr>
              <a:t> </a:t>
            </a:r>
            <a:r>
              <a:rPr lang="en-US" altLang="ko-KR" dirty="0">
                <a:latin typeface="Arial"/>
                <a:cs typeface="Arial"/>
              </a:rPr>
              <a:t>3D </a:t>
            </a:r>
            <a:r>
              <a:rPr lang="ko-KR" altLang="en-US" dirty="0">
                <a:latin typeface="Arial"/>
                <a:cs typeface="Arial"/>
              </a:rPr>
              <a:t>구조를 갖는다</a:t>
            </a:r>
            <a:r>
              <a:rPr lang="en-US" altLang="ko-KR" dirty="0">
                <a:latin typeface="Arial"/>
                <a:cs typeface="Arial"/>
              </a:rPr>
              <a:t>.</a:t>
            </a:r>
            <a:r>
              <a:rPr lang="ko-KR" altLang="en-US" dirty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C0FDF-AFC8-B14B-A3BC-DA4D97F5115F}"/>
              </a:ext>
            </a:extLst>
          </p:cNvPr>
          <p:cNvSpPr txBox="1"/>
          <p:nvPr/>
        </p:nvSpPr>
        <p:spPr>
          <a:xfrm>
            <a:off x="2528047" y="59167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등등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5140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6622" y="58121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Arial"/>
                <a:cs typeface="Arial"/>
              </a:rPr>
              <a:t>Ab initio</a:t>
            </a:r>
            <a:r>
              <a:rPr lang="ko-KR" altLang="en-US" sz="2800" b="1" i="1" dirty="0">
                <a:latin typeface="Arial"/>
                <a:cs typeface="Arial"/>
              </a:rPr>
              <a:t> </a:t>
            </a:r>
            <a:r>
              <a:rPr lang="en-US" altLang="ko-KR" sz="2800" b="1" dirty="0">
                <a:latin typeface="Arial"/>
                <a:cs typeface="Arial"/>
              </a:rPr>
              <a:t>Prediction</a:t>
            </a:r>
            <a:r>
              <a:rPr lang="ko-KR" altLang="en-US" sz="2800" b="1" dirty="0">
                <a:latin typeface="Arial"/>
                <a:cs typeface="Arial"/>
              </a:rPr>
              <a:t>의 기본 가정 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187AA9B7-2F77-3E4D-9404-2F1208872DBA}"/>
              </a:ext>
            </a:extLst>
          </p:cNvPr>
          <p:cNvGrpSpPr/>
          <p:nvPr/>
        </p:nvGrpSpPr>
        <p:grpSpPr>
          <a:xfrm>
            <a:off x="309446" y="1822106"/>
            <a:ext cx="8278460" cy="3670300"/>
            <a:chOff x="863600" y="2260601"/>
            <a:chExt cx="8278460" cy="3670300"/>
          </a:xfrm>
        </p:grpSpPr>
        <p:pic>
          <p:nvPicPr>
            <p:cNvPr id="15" name="Picture 6" descr="Screenshot 2014-09-29 16.21.29.png">
              <a:extLst>
                <a:ext uri="{FF2B5EF4-FFF2-40B4-BE49-F238E27FC236}">
                  <a16:creationId xmlns:a16="http://schemas.microsoft.com/office/drawing/2014/main" id="{9846505D-0ECD-1D41-8244-538599D4A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" r="55135" b="22415"/>
            <a:stretch/>
          </p:blipFill>
          <p:spPr>
            <a:xfrm>
              <a:off x="863600" y="2260601"/>
              <a:ext cx="2108200" cy="36703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C48840-7D24-1D43-A1E0-7DF8A3317510}"/>
                </a:ext>
              </a:extLst>
            </p:cNvPr>
            <p:cNvSpPr txBox="1"/>
            <p:nvPr/>
          </p:nvSpPr>
          <p:spPr>
            <a:xfrm>
              <a:off x="3302000" y="2578100"/>
              <a:ext cx="5840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단백질의 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Native 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상태가 가장 열역학적으로 안정된 상태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6CD65-FDB9-C142-B80E-8EB67032E280}"/>
                </a:ext>
              </a:extLst>
            </p:cNvPr>
            <p:cNvSpPr txBox="1"/>
            <p:nvPr/>
          </p:nvSpPr>
          <p:spPr>
            <a:xfrm>
              <a:off x="3378200" y="3086100"/>
              <a:ext cx="55835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물리 화학적 시뮬레이션을 통하여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가장 열역학적으로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안정된 상태를 찾으면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…</a:t>
              </a:r>
            </a:p>
            <a:p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그것이 바로 단백질의 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Native 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한 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3D 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구조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!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 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51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>
            <a:extLst>
              <a:ext uri="{FF2B5EF4-FFF2-40B4-BE49-F238E27FC236}">
                <a16:creationId xmlns:a16="http://schemas.microsoft.com/office/drawing/2014/main" id="{016AC380-92AC-B74C-BEA6-B9F6888084FB}"/>
              </a:ext>
            </a:extLst>
          </p:cNvPr>
          <p:cNvGrpSpPr/>
          <p:nvPr/>
        </p:nvGrpSpPr>
        <p:grpSpPr>
          <a:xfrm>
            <a:off x="4497402" y="1910237"/>
            <a:ext cx="4584277" cy="4050981"/>
            <a:chOff x="4597514" y="4877576"/>
            <a:chExt cx="4811523" cy="40509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B5FBF6-F226-8441-B0BC-DCF73100E929}"/>
                </a:ext>
              </a:extLst>
            </p:cNvPr>
            <p:cNvSpPr txBox="1"/>
            <p:nvPr/>
          </p:nvSpPr>
          <p:spPr>
            <a:xfrm>
              <a:off x="4597514" y="4877576"/>
              <a:ext cx="2885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실제로는 조금 복잡하다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.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 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  <a:p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309F93-4B50-D74F-888C-2A7317EAC43E}"/>
                </a:ext>
              </a:extLst>
            </p:cNvPr>
            <p:cNvSpPr txBox="1"/>
            <p:nvPr/>
          </p:nvSpPr>
          <p:spPr>
            <a:xfrm>
              <a:off x="4597514" y="5789236"/>
              <a:ext cx="4811523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" charset="0"/>
                  <a:ea typeface="Arial" charset="0"/>
                  <a:cs typeface="Arial" charset="0"/>
                </a:rPr>
                <a:t>RNaseA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와 같이 간단한 단백질과는 달리 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많은 단백질은 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Native 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상태와 비슷한 수준으로 낮은 에너지를 가진 상태가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많이 존재함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.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 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endParaRPr lang="en-US" dirty="0">
                <a:latin typeface="Arial" charset="0"/>
                <a:ea typeface="Arial" charset="0"/>
                <a:cs typeface="Arial" charset="0"/>
              </a:endParaRPr>
            </a:p>
            <a:p>
              <a:endParaRPr lang="en-US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ko-KR" altLang="en-US" dirty="0" err="1">
                  <a:latin typeface="Arial" charset="0"/>
                  <a:ea typeface="Arial" charset="0"/>
                  <a:cs typeface="Arial" charset="0"/>
                </a:rPr>
                <a:t>아밀로이드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ko-KR" altLang="en-US" dirty="0" err="1">
                  <a:latin typeface="Arial" charset="0"/>
                  <a:ea typeface="Arial" charset="0"/>
                  <a:cs typeface="Arial" charset="0"/>
                </a:rPr>
                <a:t>응집체는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 원래 단백질보다 훨씬 열역학적으로 안정한 상태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이러한 모든 가능성을 찾기에는 너무나 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찾을 대상이 많다</a:t>
              </a:r>
              <a:r>
                <a:rPr lang="en-US" altLang="ko-KR" dirty="0">
                  <a:latin typeface="Arial" charset="0"/>
                  <a:ea typeface="Arial" charset="0"/>
                  <a:cs typeface="Arial" charset="0"/>
                </a:rPr>
                <a:t>.</a:t>
              </a:r>
              <a:r>
                <a:rPr lang="ko-KR" altLang="en-US" dirty="0">
                  <a:latin typeface="Arial" charset="0"/>
                  <a:ea typeface="Arial" charset="0"/>
                  <a:cs typeface="Arial" charset="0"/>
                </a:rPr>
                <a:t> </a:t>
              </a:r>
              <a:endParaRPr lang="en-US" altLang="ko-KR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2" name="Picture 7" descr="Screenshot 2014-09-29 16.21.29.png">
            <a:extLst>
              <a:ext uri="{FF2B5EF4-FFF2-40B4-BE49-F238E27FC236}">
                <a16:creationId xmlns:a16="http://schemas.microsoft.com/office/drawing/2014/main" id="{A5AFA881-0610-B747-9DD8-7A091681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" y="1644908"/>
            <a:ext cx="4477068" cy="4759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B879B6-B5FA-544C-9EF6-4F4C69AC4F69}"/>
              </a:ext>
            </a:extLst>
          </p:cNvPr>
          <p:cNvSpPr txBox="1"/>
          <p:nvPr/>
        </p:nvSpPr>
        <p:spPr>
          <a:xfrm>
            <a:off x="3609896" y="354665"/>
            <a:ext cx="177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/>
              <a:t>과연</a:t>
            </a:r>
            <a:r>
              <a:rPr kumimoji="1" lang="en-US" altLang="ko-Kore-KR" sz="2800" b="1" dirty="0"/>
              <a:t>?</a:t>
            </a:r>
            <a:r>
              <a:rPr kumimoji="1" lang="ko-KR" altLang="en-US" sz="2800" b="1" dirty="0"/>
              <a:t> </a:t>
            </a:r>
            <a:endParaRPr kumimoji="1" lang="ko-Kore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F7AB2-51C6-434B-AD4B-2FE2FD5D4A52}"/>
              </a:ext>
            </a:extLst>
          </p:cNvPr>
          <p:cNvSpPr txBox="1"/>
          <p:nvPr/>
        </p:nvSpPr>
        <p:spPr>
          <a:xfrm>
            <a:off x="672353" y="6488668"/>
            <a:ext cx="825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따라서</a:t>
            </a:r>
            <a:r>
              <a:rPr kumimoji="1" lang="ko-KR" altLang="en-US" b="1" dirty="0"/>
              <a:t> 이러한 방대한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탐색 공간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(Search Space)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줄일 수 있는 방법이 필요하다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9927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5300" y="584200"/>
            <a:ext cx="603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Requirement of</a:t>
            </a:r>
            <a:r>
              <a:rPr lang="en-US" sz="2800" b="1" i="1" dirty="0">
                <a:latin typeface="Arial"/>
                <a:cs typeface="Arial"/>
              </a:rPr>
              <a:t> Ab initio</a:t>
            </a:r>
            <a:r>
              <a:rPr lang="en-US" sz="2800" b="1" dirty="0">
                <a:latin typeface="Arial"/>
                <a:cs typeface="Arial"/>
              </a:rPr>
              <a:t>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934" y="2006600"/>
            <a:ext cx="889271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An accurate energy function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어떤 단백질의 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3D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구조가 열역학적으로 가장 안정한 구조인지 어떻게 계산하나</a:t>
            </a: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?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Physics-Based Energy Functions : 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순전히 물리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화학적 원리에만 의존한 계산은 계산에 너무 오랜 시간이 걸림 </a:t>
            </a:r>
            <a:endParaRPr lang="en-US" altLang="ko-KR" sz="16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Knowledge-based Energy Functions : 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이미 실험적으로 구조가 풀린 구조가 열역학적으로 안정하다고 가정하고</a:t>
            </a:r>
            <a:r>
              <a:rPr lang="en-US" altLang="ko-KR" sz="1600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 이를 이용하여 미지의 단백질의 에너지를 추산하는 함수를 </a:t>
            </a:r>
            <a:r>
              <a:rPr lang="ko-KR" altLang="en-US" sz="1600" dirty="0" err="1">
                <a:latin typeface="Arial" charset="0"/>
                <a:ea typeface="Arial" charset="0"/>
                <a:cs typeface="Arial" charset="0"/>
              </a:rPr>
              <a:t>만듬</a:t>
            </a:r>
            <a:r>
              <a:rPr lang="ko-KR" alt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ko-KR" sz="16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An efficient search method </a:t>
            </a:r>
          </a:p>
          <a:p>
            <a:endParaRPr lang="en-US" altLang="ko-KR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3D search space is very diverse</a:t>
            </a:r>
          </a:p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Quickly identify low-energy states through conformational search</a:t>
            </a:r>
          </a:p>
          <a:p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The ability to select native-like models from a collection of decoy structures</a:t>
            </a:r>
          </a:p>
          <a:p>
            <a:endParaRPr kumimoji="1" lang="en-US" altLang="ko-KR" b="1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Efficient filtering</a:t>
            </a:r>
            <a:endParaRPr kumimoji="1" lang="ko-KR" alt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88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5101" y="1149123"/>
            <a:ext cx="87094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MT" charset="0"/>
              </a:rPr>
              <a:t>이미 알려진 구조를 이용하여 기존에 알려진 짧은 서열 </a:t>
            </a:r>
            <a:r>
              <a:rPr lang="en-US" altLang="ko-KR" dirty="0">
                <a:latin typeface="ArialMT" charset="0"/>
              </a:rPr>
              <a:t>(9mer) </a:t>
            </a:r>
            <a:r>
              <a:rPr lang="ko-KR" altLang="en-US" dirty="0">
                <a:latin typeface="ArialMT" charset="0"/>
              </a:rPr>
              <a:t>과 이들이 갖는 구조의 라이브러리를 구축 </a:t>
            </a:r>
            <a:endParaRPr lang="en-US" altLang="ko-KR" dirty="0">
              <a:latin typeface="ArialMT" charset="0"/>
            </a:endParaRPr>
          </a:p>
          <a:p>
            <a:endParaRPr lang="en-US" altLang="ko-KR" dirty="0">
              <a:latin typeface="ArialMT" charset="0"/>
            </a:endParaRPr>
          </a:p>
          <a:p>
            <a:r>
              <a:rPr lang="ko-KR" altLang="en-US" dirty="0">
                <a:latin typeface="ArialMT" charset="0"/>
              </a:rPr>
              <a:t>서열 검색을 통하여 구조 라이브러리의 조합을 얻고</a:t>
            </a:r>
            <a:r>
              <a:rPr lang="en-US" altLang="ko-KR" dirty="0">
                <a:latin typeface="ArialMT" charset="0"/>
              </a:rPr>
              <a:t>,</a:t>
            </a:r>
            <a:r>
              <a:rPr lang="ko-KR" altLang="en-US" dirty="0">
                <a:latin typeface="ArialMT" charset="0"/>
              </a:rPr>
              <a:t> 이들의 각도를 조절하여 구조를 조립함 </a:t>
            </a:r>
            <a:endParaRPr lang="en-US" altLang="ko-KR" dirty="0">
              <a:latin typeface="ArialM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38100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Rosetta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2692400"/>
            <a:ext cx="4165600" cy="416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2508" y="6457890"/>
            <a:ext cx="35605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000" dirty="0" err="1">
                <a:latin typeface="Arial" charset="0"/>
                <a:ea typeface="Arial" charset="0"/>
                <a:cs typeface="Arial" charset="0"/>
              </a:rPr>
              <a:t>Simons</a:t>
            </a:r>
            <a:r>
              <a:rPr lang="fr-FR" altLang="ko-KR" sz="2000" dirty="0">
                <a:latin typeface="Arial" charset="0"/>
                <a:ea typeface="Arial" charset="0"/>
                <a:cs typeface="Arial" charset="0"/>
              </a:rPr>
              <a:t> et al. 1997 </a:t>
            </a:r>
            <a:r>
              <a:rPr lang="fr-FR" altLang="ko-KR" sz="2000" i="1" dirty="0">
                <a:latin typeface="Arial" charset="0"/>
                <a:ea typeface="Arial" charset="0"/>
                <a:cs typeface="Arial" charset="0"/>
              </a:rPr>
              <a:t>J Mol </a:t>
            </a:r>
            <a:r>
              <a:rPr lang="fr-FR" altLang="ko-KR" sz="2000" i="1" dirty="0" err="1">
                <a:latin typeface="Arial" charset="0"/>
                <a:ea typeface="Arial" charset="0"/>
                <a:cs typeface="Arial" charset="0"/>
              </a:rPr>
              <a:t>Biol</a:t>
            </a:r>
            <a:r>
              <a:rPr lang="fr-FR" altLang="ko-KR" sz="2000" i="1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fr-FR" altLang="ko-KR" sz="20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altLang="ko-KR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94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17101</TotalTime>
  <Words>1539</Words>
  <Application>Microsoft Macintosh PowerPoint</Application>
  <PresentationFormat>화면 슬라이드 쇼(4:3)</PresentationFormat>
  <Paragraphs>287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ArialMT</vt:lpstr>
      <vt:lpstr>맑은 고딕</vt:lpstr>
      <vt:lpstr>Arial</vt:lpstr>
      <vt:lpstr>Calibri</vt:lpstr>
      <vt:lpstr>Calibri Light</vt:lpstr>
      <vt:lpstr>Courier</vt:lpstr>
      <vt:lpstr>Courier New</vt:lpstr>
      <vt:lpstr>Office 테마</vt:lpstr>
      <vt:lpstr>생물학 연구를 위한 컴퓨터 사용기술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 남궁</dc:creator>
  <cp:lastModifiedBy>남궁 석</cp:lastModifiedBy>
  <cp:revision>123</cp:revision>
  <cp:lastPrinted>2020-06-18T05:49:05Z</cp:lastPrinted>
  <dcterms:created xsi:type="dcterms:W3CDTF">2019-04-23T05:53:04Z</dcterms:created>
  <dcterms:modified xsi:type="dcterms:W3CDTF">2020-06-18T05:53:05Z</dcterms:modified>
</cp:coreProperties>
</file>